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12192000" cy="6858000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Open Sans" panose="020B0606030504020204" pitchFamily="34" charset="0"/>
      <p:regular r:id="rId51"/>
      <p:bold r:id="rId52"/>
      <p:italic r:id="rId53"/>
      <p:boldItalic r:id="rId54"/>
    </p:embeddedFont>
    <p:embeddedFont>
      <p:font typeface="Open Sans ExtraBold" panose="020B0906030804020204" pitchFamily="34" charset="0"/>
      <p:bold r:id="rId55"/>
      <p:boldItalic r:id="rId56"/>
    </p:embeddedFont>
    <p:embeddedFont>
      <p:font typeface="Open Sans Light" panose="020B0306030504020204" pitchFamily="3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1" roundtripDataSignature="AMtx7mjgQf66J/my3M1GbSazejc1Lmar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customschemas.google.com/relationships/presentationmetadata" Target="meta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0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7d5c5fafe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27d5c5fafe_0_1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7d5c5fafe_0_1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127d5c5fafe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27d5c5fafe_0_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127d5c5fafe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27d5c5fafe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27d5c5fafe_0_1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7d5c5fafe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7d5c5fafe_0_1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27d5c5fafe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27d5c5fafe_0_1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27d5c5fafe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127d5c5fafe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27d5c5fafe_0_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127d5c5fafe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27d5c5fafe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27d5c5fafe_0_1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27d5c5fafe_0_1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127d5c5fafe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27d5c5fafe_0_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127d5c5fafe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27e264406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27e2644063_0_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27d5c5fafe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27d5c5fafe_0_1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27d5c5fafe_0_20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127d5c5fafe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27d5c5fafe_0_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127d5c5fafe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7d5c5fafe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27d5c5fafe_1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27d5c5fafe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27d5c5fafe_1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7d5c5fafe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27d5c5fafe_0_1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27ecf940a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27ecf940a0_0_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27ecf940a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27ecf940a0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585b47965_0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12585b4796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27ecf940a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27ecf940a0_0_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27d5c5fafe_0_2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127d5c5fafe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27d5c5fafe_0_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27d5c5fafe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27d5c5fafe_0_24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g127d5c5fafe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27d5c5fafe_0_2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g127d5c5fafe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27e2644063_0_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Some Speculative Comments 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Maybe Egypt is amazing place to be an entrepreneur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UK&gt;USA&gt;Australia = Canada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USA has a better overall sentiment than Canada towards </a:t>
            </a:r>
            <a:endParaRPr/>
          </a:p>
        </p:txBody>
      </p:sp>
      <p:sp>
        <p:nvSpPr>
          <p:cNvPr id="364" name="Google Shape;364;g127e264406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27d5c5fafe_0_2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127d5c5fafe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27e2644063_0_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g127e264406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27e2644063_0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NY Fell and UK improved over time</a:t>
            </a:r>
            <a:endParaRPr/>
          </a:p>
        </p:txBody>
      </p:sp>
      <p:sp>
        <p:nvSpPr>
          <p:cNvPr id="385" name="Google Shape;385;g127e2644063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27d5c5fafe_0_2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g127d5c5fafe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7d5c5fafe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7d5c5fafe_0_7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27d5c5fafe_0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g127d5c5faf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27d5c5fafe_0_2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g127d5c5fafe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27d5c5fafe_0_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g127d5c5faf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27e2644063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27e2644063_0_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27d5c5fafe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27d5c5fafe_0_2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7d5c5fafe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7d5c5fafe_0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7d5c5fafe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7d5c5fafe_0_9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27d5c5fafe_0_9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127d5c5fafe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27d5c5fafe_0_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127d5c5fafe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27d5c5fafe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27d5c5fafe_0_10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chart" Target="../charts/chart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9" descr="Pictur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9"/>
          <p:cNvSpPr/>
          <p:nvPr/>
        </p:nvSpPr>
        <p:spPr>
          <a:xfrm>
            <a:off x="4972833" y="0"/>
            <a:ext cx="7219167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Google Shape;12;p9"/>
          <p:cNvCxnSpPr/>
          <p:nvPr/>
        </p:nvCxnSpPr>
        <p:spPr>
          <a:xfrm>
            <a:off x="5776231" y="3745282"/>
            <a:ext cx="5687223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Google Shape;13;p9"/>
          <p:cNvSpPr txBox="1">
            <a:spLocks noGrp="1"/>
          </p:cNvSpPr>
          <p:nvPr>
            <p:ph type="body" idx="1"/>
          </p:nvPr>
        </p:nvSpPr>
        <p:spPr>
          <a:xfrm>
            <a:off x="5732463" y="2284413"/>
            <a:ext cx="5730875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  <a:defRPr sz="3600"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body" idx="2"/>
          </p:nvPr>
        </p:nvSpPr>
        <p:spPr>
          <a:xfrm>
            <a:off x="5788025" y="4026802"/>
            <a:ext cx="3270250" cy="33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 b="1" cap="non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5" name="Google Shape;1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04543" y="2556221"/>
            <a:ext cx="2078103" cy="131967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9"/>
          <p:cNvSpPr txBox="1">
            <a:spLocks noGrp="1"/>
          </p:cNvSpPr>
          <p:nvPr>
            <p:ph type="body" idx="3"/>
          </p:nvPr>
        </p:nvSpPr>
        <p:spPr>
          <a:xfrm>
            <a:off x="5781891" y="4449077"/>
            <a:ext cx="5926137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 sz="1800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 and Photo">
  <p:cSld name="Column and Photo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 descr="Pictur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7" name="Google Shape;97;p18"/>
          <p:cNvCxnSpPr/>
          <p:nvPr/>
        </p:nvCxnSpPr>
        <p:spPr>
          <a:xfrm>
            <a:off x="813071" y="2001772"/>
            <a:ext cx="3295669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8" name="Google Shape;9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84784" y="6375748"/>
            <a:ext cx="2877363" cy="25295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/>
          <p:nvPr/>
        </p:nvSpPr>
        <p:spPr>
          <a:xfrm>
            <a:off x="4884234" y="0"/>
            <a:ext cx="7307766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8"/>
          <p:cNvSpPr>
            <a:spLocks noGrp="1"/>
          </p:cNvSpPr>
          <p:nvPr>
            <p:ph type="pic" idx="2"/>
          </p:nvPr>
        </p:nvSpPr>
        <p:spPr>
          <a:xfrm>
            <a:off x="4884738" y="0"/>
            <a:ext cx="7307262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18"/>
          <p:cNvSpPr txBox="1">
            <a:spLocks noGrp="1"/>
          </p:cNvSpPr>
          <p:nvPr>
            <p:ph type="body" idx="1"/>
          </p:nvPr>
        </p:nvSpPr>
        <p:spPr>
          <a:xfrm>
            <a:off x="812800" y="600075"/>
            <a:ext cx="3295940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  <a:defRPr sz="3600"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3"/>
          </p:nvPr>
        </p:nvSpPr>
        <p:spPr>
          <a:xfrm>
            <a:off x="776288" y="2535238"/>
            <a:ext cx="3332452" cy="163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ldNum" idx="12"/>
          </p:nvPr>
        </p:nvSpPr>
        <p:spPr>
          <a:xfrm>
            <a:off x="812800" y="6332948"/>
            <a:ext cx="35041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 and Image">
  <p:cSld name="Column and Imag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Google Shape;105;p19"/>
          <p:cNvCxnSpPr/>
          <p:nvPr/>
        </p:nvCxnSpPr>
        <p:spPr>
          <a:xfrm>
            <a:off x="813071" y="2001772"/>
            <a:ext cx="3295669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6" name="Google Shape;106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84784" y="6375748"/>
            <a:ext cx="2877363" cy="25295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812800" y="600075"/>
            <a:ext cx="3295940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  <a:defRPr sz="3600"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2"/>
          </p:nvPr>
        </p:nvSpPr>
        <p:spPr>
          <a:xfrm>
            <a:off x="776288" y="2535238"/>
            <a:ext cx="3332452" cy="303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19"/>
          <p:cNvSpPr>
            <a:spLocks noGrp="1"/>
          </p:cNvSpPr>
          <p:nvPr>
            <p:ph type="pic" idx="3"/>
          </p:nvPr>
        </p:nvSpPr>
        <p:spPr>
          <a:xfrm>
            <a:off x="4884738" y="1190625"/>
            <a:ext cx="6977409" cy="5127626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19"/>
          <p:cNvSpPr txBox="1">
            <a:spLocks noGrp="1"/>
          </p:cNvSpPr>
          <p:nvPr>
            <p:ph type="sldNum" idx="12"/>
          </p:nvPr>
        </p:nvSpPr>
        <p:spPr>
          <a:xfrm>
            <a:off x="810122" y="6332948"/>
            <a:ext cx="35041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-Slide Photo">
  <p:cSld name="Full-Slide Photo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 Photo &amp; Text">
  <p:cSld name="3-Column Photo &amp; 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/>
          <p:nvPr/>
        </p:nvSpPr>
        <p:spPr>
          <a:xfrm>
            <a:off x="4186479" y="134938"/>
            <a:ext cx="3862775" cy="659523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1"/>
          <p:cNvSpPr/>
          <p:nvPr/>
        </p:nvSpPr>
        <p:spPr>
          <a:xfrm>
            <a:off x="8184191" y="134938"/>
            <a:ext cx="3862775" cy="659523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1"/>
          <p:cNvSpPr/>
          <p:nvPr/>
        </p:nvSpPr>
        <p:spPr>
          <a:xfrm>
            <a:off x="166464" y="134938"/>
            <a:ext cx="3885077" cy="659523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1"/>
          <p:cNvSpPr txBox="1">
            <a:spLocks noGrp="1"/>
          </p:cNvSpPr>
          <p:nvPr>
            <p:ph type="body" idx="1"/>
          </p:nvPr>
        </p:nvSpPr>
        <p:spPr>
          <a:xfrm>
            <a:off x="166688" y="134938"/>
            <a:ext cx="3884612" cy="659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28282"/>
              </a:buClr>
              <a:buSzPts val="2000"/>
              <a:buNone/>
              <a:defRPr>
                <a:solidFill>
                  <a:srgbClr val="82828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body" idx="2"/>
          </p:nvPr>
        </p:nvSpPr>
        <p:spPr>
          <a:xfrm>
            <a:off x="4186478" y="134938"/>
            <a:ext cx="3862776" cy="659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28282"/>
              </a:buClr>
              <a:buSzPts val="2000"/>
              <a:buNone/>
              <a:defRPr>
                <a:solidFill>
                  <a:srgbClr val="82828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body" idx="3"/>
          </p:nvPr>
        </p:nvSpPr>
        <p:spPr>
          <a:xfrm>
            <a:off x="8184191" y="134938"/>
            <a:ext cx="3862775" cy="659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28282"/>
              </a:buClr>
              <a:buSzPts val="2000"/>
              <a:buNone/>
              <a:defRPr>
                <a:solidFill>
                  <a:srgbClr val="82828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Slide">
  <p:cSld name="Agenda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0" descr="Pictur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0"/>
          <p:cNvSpPr/>
          <p:nvPr/>
        </p:nvSpPr>
        <p:spPr>
          <a:xfrm>
            <a:off x="588723" y="588724"/>
            <a:ext cx="11014553" cy="56805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" name="Google Shape;20;p10"/>
          <p:cNvCxnSpPr/>
          <p:nvPr/>
        </p:nvCxnSpPr>
        <p:spPr>
          <a:xfrm>
            <a:off x="1757819" y="2035793"/>
            <a:ext cx="8538576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" name="Google Shape;21;p10"/>
          <p:cNvSpPr txBox="1">
            <a:spLocks noGrp="1"/>
          </p:cNvSpPr>
          <p:nvPr>
            <p:ph type="body" idx="1"/>
          </p:nvPr>
        </p:nvSpPr>
        <p:spPr>
          <a:xfrm>
            <a:off x="1720850" y="2438400"/>
            <a:ext cx="8575545" cy="280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81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400"/>
              <a:buFont typeface="Open Sans ExtraBold"/>
              <a:buAutoNum type="arabicPeriod"/>
              <a:defRPr sz="2400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828282"/>
              </a:buClr>
              <a:buSzPts val="2400"/>
              <a:buFont typeface="Open Sans ExtraBold"/>
              <a:buAutoNum type="arabicPeriod"/>
              <a:defRPr sz="2400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828282"/>
              </a:buClr>
              <a:buSzPts val="2400"/>
              <a:buFont typeface="Open Sans ExtraBold"/>
              <a:buAutoNum type="arabicPeriod"/>
              <a:defRPr sz="2400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828282"/>
              </a:buClr>
              <a:buSzPts val="2400"/>
              <a:buFont typeface="Open Sans ExtraBold"/>
              <a:buAutoNum type="arabicPeriod"/>
              <a:defRPr sz="2400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828282"/>
              </a:buClr>
              <a:buSzPts val="2400"/>
              <a:buFont typeface="Open Sans ExtraBold"/>
              <a:buAutoNum type="arabicPeriod"/>
              <a:defRPr sz="2400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0"/>
          <p:cNvSpPr txBox="1"/>
          <p:nvPr/>
        </p:nvSpPr>
        <p:spPr>
          <a:xfrm>
            <a:off x="1820450" y="1220947"/>
            <a:ext cx="588305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600"/>
              <a:buFont typeface="Open Sans Light"/>
              <a:buNone/>
            </a:pPr>
            <a:r>
              <a:rPr lang="en-US" sz="36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Agenda</a:t>
            </a:r>
            <a:endParaRPr sz="3600" b="0" i="0" u="none" strike="noStrike" cap="none">
              <a:solidFill>
                <a:srgbClr val="5D5D5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with Headline">
  <p:cSld name="Text with Headlin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11" descr="Pictur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1"/>
          <p:cNvSpPr/>
          <p:nvPr/>
        </p:nvSpPr>
        <p:spPr>
          <a:xfrm>
            <a:off x="1152395" y="0"/>
            <a:ext cx="1103960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" name="Google Shape;26;p11"/>
          <p:cNvCxnSpPr/>
          <p:nvPr/>
        </p:nvCxnSpPr>
        <p:spPr>
          <a:xfrm>
            <a:off x="2384121" y="2001772"/>
            <a:ext cx="9177402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7" name="Google Shape;27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84784" y="6375748"/>
            <a:ext cx="2877363" cy="25295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1"/>
          <p:cNvSpPr txBox="1">
            <a:spLocks noGrp="1"/>
          </p:cNvSpPr>
          <p:nvPr>
            <p:ph type="body" idx="1"/>
          </p:nvPr>
        </p:nvSpPr>
        <p:spPr>
          <a:xfrm>
            <a:off x="2384425" y="1157288"/>
            <a:ext cx="5883275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  <a:defRPr sz="3600"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body" idx="2"/>
          </p:nvPr>
        </p:nvSpPr>
        <p:spPr>
          <a:xfrm>
            <a:off x="2346325" y="3081338"/>
            <a:ext cx="6746875" cy="163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body" idx="3"/>
          </p:nvPr>
        </p:nvSpPr>
        <p:spPr>
          <a:xfrm>
            <a:off x="2346325" y="2535238"/>
            <a:ext cx="6638925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b="1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sldNum" idx="12"/>
          </p:nvPr>
        </p:nvSpPr>
        <p:spPr>
          <a:xfrm>
            <a:off x="2346325" y="6318042"/>
            <a:ext cx="35041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Section Titl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2" descr="Pictur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84784" y="6375748"/>
            <a:ext cx="2877363" cy="25295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2"/>
          <p:cNvSpPr txBox="1">
            <a:spLocks noGrp="1"/>
          </p:cNvSpPr>
          <p:nvPr>
            <p:ph type="body" idx="1"/>
          </p:nvPr>
        </p:nvSpPr>
        <p:spPr>
          <a:xfrm>
            <a:off x="3154363" y="3044825"/>
            <a:ext cx="5883275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marL="914400" lvl="1" indent="-508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4400"/>
              <a:buChar char="•"/>
              <a:defRPr sz="4400"/>
            </a:lvl2pPr>
            <a:lvl3pPr marL="1371600" lvl="2" indent="-508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4400"/>
              <a:buChar char="•"/>
              <a:defRPr sz="4400"/>
            </a:lvl3pPr>
            <a:lvl4pPr marL="1828800" lvl="3" indent="-508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4400"/>
              <a:buChar char="•"/>
              <a:defRPr sz="4400"/>
            </a:lvl4pPr>
            <a:lvl5pPr marL="2286000" lvl="4" indent="-508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4400"/>
              <a:buChar char="•"/>
              <a:defRPr sz="44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Column">
  <p:cSld name="Two-Colum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13" descr="Pictur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3"/>
          <p:cNvSpPr/>
          <p:nvPr/>
        </p:nvSpPr>
        <p:spPr>
          <a:xfrm>
            <a:off x="1152395" y="0"/>
            <a:ext cx="1103960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13"/>
          <p:cNvSpPr txBox="1">
            <a:spLocks noGrp="1"/>
          </p:cNvSpPr>
          <p:nvPr>
            <p:ph type="body" idx="1"/>
          </p:nvPr>
        </p:nvSpPr>
        <p:spPr>
          <a:xfrm>
            <a:off x="2346325" y="2978150"/>
            <a:ext cx="4289425" cy="2246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40" name="Google Shape;40;p13"/>
          <p:cNvCxnSpPr/>
          <p:nvPr/>
        </p:nvCxnSpPr>
        <p:spPr>
          <a:xfrm>
            <a:off x="2384121" y="2001772"/>
            <a:ext cx="9177402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1" name="Google Shape;4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84784" y="6375748"/>
            <a:ext cx="2877363" cy="2529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" name="Google Shape;42;p13"/>
          <p:cNvCxnSpPr/>
          <p:nvPr/>
        </p:nvCxnSpPr>
        <p:spPr>
          <a:xfrm flipH="1">
            <a:off x="6861569" y="2624443"/>
            <a:ext cx="36096" cy="2600020"/>
          </a:xfrm>
          <a:prstGeom prst="straightConnector1">
            <a:avLst/>
          </a:prstGeom>
          <a:noFill/>
          <a:ln w="19050" cap="flat" cmpd="sng">
            <a:solidFill>
              <a:srgbClr val="7F7F7F">
                <a:alpha val="200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3" name="Google Shape;43;p13"/>
          <p:cNvSpPr txBox="1">
            <a:spLocks noGrp="1"/>
          </p:cNvSpPr>
          <p:nvPr>
            <p:ph type="body" idx="2"/>
          </p:nvPr>
        </p:nvSpPr>
        <p:spPr>
          <a:xfrm>
            <a:off x="2384425" y="1157288"/>
            <a:ext cx="5883275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  <a:defRPr sz="3600"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body" idx="3"/>
          </p:nvPr>
        </p:nvSpPr>
        <p:spPr>
          <a:xfrm>
            <a:off x="2346324" y="2535238"/>
            <a:ext cx="4288651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b="1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body" idx="4"/>
          </p:nvPr>
        </p:nvSpPr>
        <p:spPr>
          <a:xfrm>
            <a:off x="7269053" y="2535238"/>
            <a:ext cx="4288651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b="1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body" idx="5"/>
          </p:nvPr>
        </p:nvSpPr>
        <p:spPr>
          <a:xfrm>
            <a:off x="7272098" y="2974975"/>
            <a:ext cx="4289425" cy="2246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ldNum" idx="12"/>
          </p:nvPr>
        </p:nvSpPr>
        <p:spPr>
          <a:xfrm>
            <a:off x="2347165" y="6318250"/>
            <a:ext cx="35041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4" descr="Pictur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4"/>
          <p:cNvSpPr/>
          <p:nvPr/>
        </p:nvSpPr>
        <p:spPr>
          <a:xfrm>
            <a:off x="1152395" y="0"/>
            <a:ext cx="1103960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" name="Google Shape;51;p14"/>
          <p:cNvCxnSpPr/>
          <p:nvPr/>
        </p:nvCxnSpPr>
        <p:spPr>
          <a:xfrm>
            <a:off x="2384121" y="2001772"/>
            <a:ext cx="9177402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2" name="Google Shape;5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84784" y="6375748"/>
            <a:ext cx="2877363" cy="25295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4"/>
          <p:cNvSpPr/>
          <p:nvPr/>
        </p:nvSpPr>
        <p:spPr>
          <a:xfrm>
            <a:off x="2346544" y="2596953"/>
            <a:ext cx="39305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5400"/>
              <a:buFont typeface="Arial"/>
              <a:buNone/>
            </a:pPr>
            <a:r>
              <a:rPr lang="en-US" sz="54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5400" b="0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4"/>
          <p:cNvSpPr>
            <a:spLocks noGrp="1"/>
          </p:cNvSpPr>
          <p:nvPr>
            <p:ph type="pic" idx="2"/>
          </p:nvPr>
        </p:nvSpPr>
        <p:spPr>
          <a:xfrm rot="429021">
            <a:off x="8715166" y="1582670"/>
            <a:ext cx="2665962" cy="4175125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14"/>
          <p:cNvSpPr txBox="1">
            <a:spLocks noGrp="1"/>
          </p:cNvSpPr>
          <p:nvPr>
            <p:ph type="body" idx="1"/>
          </p:nvPr>
        </p:nvSpPr>
        <p:spPr>
          <a:xfrm>
            <a:off x="2676100" y="5367415"/>
            <a:ext cx="441325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 sz="1800" cap="none"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3"/>
          </p:nvPr>
        </p:nvSpPr>
        <p:spPr>
          <a:xfrm>
            <a:off x="2676525" y="2779713"/>
            <a:ext cx="5286375" cy="221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400"/>
              <a:buNone/>
              <a:defRPr sz="2400">
                <a:solidFill>
                  <a:srgbClr val="5D5D5D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28282"/>
              </a:buClr>
              <a:buSzPts val="2400"/>
              <a:buChar char="•"/>
              <a:defRPr sz="2400">
                <a:solidFill>
                  <a:srgbClr val="828282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28282"/>
              </a:buClr>
              <a:buSzPts val="2400"/>
              <a:buChar char="•"/>
              <a:defRPr sz="2400">
                <a:solidFill>
                  <a:srgbClr val="828282"/>
                </a:solidFill>
              </a:defRPr>
            </a:lvl3pPr>
            <a:lvl4pPr marL="1828800" lvl="3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28282"/>
              </a:buClr>
              <a:buSzPts val="2400"/>
              <a:buChar char="•"/>
              <a:defRPr sz="2400">
                <a:solidFill>
                  <a:srgbClr val="828282"/>
                </a:solidFill>
              </a:defRPr>
            </a:lvl4pPr>
            <a:lvl5pPr marL="2286000" lvl="4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28282"/>
              </a:buClr>
              <a:buSzPts val="2400"/>
              <a:buChar char="•"/>
              <a:defRPr sz="2400">
                <a:solidFill>
                  <a:srgbClr val="82828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4"/>
          </p:nvPr>
        </p:nvSpPr>
        <p:spPr>
          <a:xfrm>
            <a:off x="2384425" y="1157288"/>
            <a:ext cx="5883275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  <a:defRPr sz="3600"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2325685" y="6332948"/>
            <a:ext cx="35041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ed List">
  <p:cSld name="Bulleted Lis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5" descr="Pictur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5"/>
          <p:cNvSpPr/>
          <p:nvPr/>
        </p:nvSpPr>
        <p:spPr>
          <a:xfrm>
            <a:off x="1152395" y="0"/>
            <a:ext cx="1103960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2335568" y="6328495"/>
            <a:ext cx="35041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3" name="Google Shape;63;p15"/>
          <p:cNvCxnSpPr/>
          <p:nvPr/>
        </p:nvCxnSpPr>
        <p:spPr>
          <a:xfrm>
            <a:off x="2384121" y="2001772"/>
            <a:ext cx="9177402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4" name="Google Shape;6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84784" y="6375748"/>
            <a:ext cx="2877363" cy="25295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2384425" y="1157288"/>
            <a:ext cx="5883275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  <a:defRPr sz="3600"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2"/>
          </p:nvPr>
        </p:nvSpPr>
        <p:spPr>
          <a:xfrm>
            <a:off x="2393950" y="2535238"/>
            <a:ext cx="6816725" cy="306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3"/>
          </p:nvPr>
        </p:nvSpPr>
        <p:spPr>
          <a:xfrm>
            <a:off x="2708275" y="6342063"/>
            <a:ext cx="5768163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 i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-Out">
  <p:cSld name="Call-Ou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 descr="Pictur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/>
          <p:nvPr/>
        </p:nvSpPr>
        <p:spPr>
          <a:xfrm>
            <a:off x="1152395" y="0"/>
            <a:ext cx="1103960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" name="Google Shape;71;p16"/>
          <p:cNvCxnSpPr/>
          <p:nvPr/>
        </p:nvCxnSpPr>
        <p:spPr>
          <a:xfrm>
            <a:off x="2384121" y="2001772"/>
            <a:ext cx="9177402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2" name="Google Shape;7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84784" y="6375748"/>
            <a:ext cx="2877363" cy="2529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" name="Google Shape;73;p16"/>
          <p:cNvCxnSpPr/>
          <p:nvPr/>
        </p:nvCxnSpPr>
        <p:spPr>
          <a:xfrm>
            <a:off x="2382685" y="3389704"/>
            <a:ext cx="9202993" cy="0"/>
          </a:xfrm>
          <a:prstGeom prst="straightConnector1">
            <a:avLst/>
          </a:prstGeom>
          <a:noFill/>
          <a:ln w="19050" cap="flat" cmpd="sng">
            <a:solidFill>
              <a:srgbClr val="7F7F7F">
                <a:alpha val="200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74" name="Google Shape;74;p16"/>
          <p:cNvCxnSpPr/>
          <p:nvPr/>
        </p:nvCxnSpPr>
        <p:spPr>
          <a:xfrm>
            <a:off x="2382685" y="4675735"/>
            <a:ext cx="9202993" cy="0"/>
          </a:xfrm>
          <a:prstGeom prst="straightConnector1">
            <a:avLst/>
          </a:prstGeom>
          <a:noFill/>
          <a:ln w="19050" cap="flat" cmpd="sng">
            <a:solidFill>
              <a:srgbClr val="7F7F7F">
                <a:alpha val="200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75" name="Google Shape;75;p16"/>
          <p:cNvCxnSpPr/>
          <p:nvPr/>
        </p:nvCxnSpPr>
        <p:spPr>
          <a:xfrm>
            <a:off x="2382685" y="6017521"/>
            <a:ext cx="9202993" cy="0"/>
          </a:xfrm>
          <a:prstGeom prst="straightConnector1">
            <a:avLst/>
          </a:prstGeom>
          <a:noFill/>
          <a:ln w="19050" cap="flat" cmpd="sng">
            <a:solidFill>
              <a:srgbClr val="7F7F7F">
                <a:alpha val="200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2384425" y="1157288"/>
            <a:ext cx="5883275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  <a:defRPr sz="3600"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/>
          </p:nvPr>
        </p:nvSpPr>
        <p:spPr>
          <a:xfrm>
            <a:off x="2457450" y="2378670"/>
            <a:ext cx="150336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3"/>
          </p:nvPr>
        </p:nvSpPr>
        <p:spPr>
          <a:xfrm>
            <a:off x="4302125" y="2448025"/>
            <a:ext cx="6832600" cy="554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 sz="1800"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4"/>
          </p:nvPr>
        </p:nvSpPr>
        <p:spPr>
          <a:xfrm>
            <a:off x="2457450" y="3601170"/>
            <a:ext cx="150336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5"/>
          </p:nvPr>
        </p:nvSpPr>
        <p:spPr>
          <a:xfrm>
            <a:off x="4302125" y="3670525"/>
            <a:ext cx="6832600" cy="554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 sz="1800"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6"/>
          </p:nvPr>
        </p:nvSpPr>
        <p:spPr>
          <a:xfrm>
            <a:off x="2457450" y="4884025"/>
            <a:ext cx="150336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7"/>
          </p:nvPr>
        </p:nvSpPr>
        <p:spPr>
          <a:xfrm>
            <a:off x="4302125" y="4953380"/>
            <a:ext cx="6832600" cy="554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 sz="1800"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2341697" y="6316472"/>
            <a:ext cx="35041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 descr="Pictur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/>
          <p:nvPr/>
        </p:nvSpPr>
        <p:spPr>
          <a:xfrm>
            <a:off x="1152395" y="0"/>
            <a:ext cx="1103960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2308225" y="6320927"/>
            <a:ext cx="35041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84784" y="6375748"/>
            <a:ext cx="2877363" cy="25295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>
            <a:spLocks noGrp="1"/>
          </p:cNvSpPr>
          <p:nvPr>
            <p:ph type="chart" idx="2"/>
          </p:nvPr>
        </p:nvSpPr>
        <p:spPr>
          <a:xfrm>
            <a:off x="2308225" y="2682875"/>
            <a:ext cx="7102475" cy="318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endParaRPr/>
          </a:p>
        </p:txBody>
      </p:sp>
      <p:cxnSp>
        <p:nvCxnSpPr>
          <p:cNvPr id="90" name="Google Shape;90;p17"/>
          <p:cNvCxnSpPr/>
          <p:nvPr/>
        </p:nvCxnSpPr>
        <p:spPr>
          <a:xfrm>
            <a:off x="2384121" y="1615723"/>
            <a:ext cx="9177402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91" name="Google Shape;91;p17"/>
          <p:cNvGraphicFramePr/>
          <p:nvPr/>
        </p:nvGraphicFramePr>
        <p:xfrm>
          <a:off x="3704639" y="2683253"/>
          <a:ext cx="4782721" cy="3188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2384425" y="823913"/>
            <a:ext cx="5883275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  <a:defRPr sz="3600"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3"/>
          </p:nvPr>
        </p:nvSpPr>
        <p:spPr>
          <a:xfrm>
            <a:off x="2308225" y="2179638"/>
            <a:ext cx="6676559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 sz="1800" b="1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600"/>
              <a:buFont typeface="Open Sans Light"/>
              <a:buNone/>
              <a:defRPr sz="36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sldNum" idx="12"/>
          </p:nvPr>
        </p:nvSpPr>
        <p:spPr>
          <a:xfrm>
            <a:off x="11073918" y="6400413"/>
            <a:ext cx="27988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how-to-build-a-real-time-twitter-analysis-using-big-data-tools-dd2240946e64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fmC44xrybJrGUIL1wYVpO_tBWvqt3psnVFlLJ8Og7hY/edit?usp=sharing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gitotech.medium.com/sentiment-analysis-how-it-works-types-everything-you-need-to-know-822a1f2ddeaf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sentimental-analysis-using-vader-a3415fef7664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advocacy.sba.gov/wp-content/uploads/2021/03/02112318/COVID-19-Impact-On-Small-Business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"/>
          <p:cNvSpPr txBox="1">
            <a:spLocks noGrp="1"/>
          </p:cNvSpPr>
          <p:nvPr>
            <p:ph type="body" idx="1"/>
          </p:nvPr>
        </p:nvSpPr>
        <p:spPr>
          <a:xfrm>
            <a:off x="5732463" y="2284413"/>
            <a:ext cx="5730875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92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ct val="100000"/>
              <a:buNone/>
            </a:pPr>
            <a:r>
              <a:rPr lang="en-US"/>
              <a:t>Social Media’s perception of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ct val="61325"/>
              <a:buNone/>
            </a:pPr>
            <a:r>
              <a:rPr lang="en-US" sz="5870"/>
              <a:t>Small Businesses </a:t>
            </a:r>
            <a:endParaRPr sz="5870"/>
          </a:p>
        </p:txBody>
      </p:sp>
      <p:sp>
        <p:nvSpPr>
          <p:cNvPr id="125" name="Google Shape;125;p1"/>
          <p:cNvSpPr txBox="1">
            <a:spLocks noGrp="1"/>
          </p:cNvSpPr>
          <p:nvPr>
            <p:ph type="body" idx="2"/>
          </p:nvPr>
        </p:nvSpPr>
        <p:spPr>
          <a:xfrm>
            <a:off x="5788025" y="4026802"/>
            <a:ext cx="3270250" cy="33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</a:pPr>
            <a:r>
              <a:rPr lang="en-US"/>
              <a:t>JAN 2022 - MAY 2022</a:t>
            </a:r>
            <a:endParaRPr/>
          </a:p>
        </p:txBody>
      </p:sp>
      <p:sp>
        <p:nvSpPr>
          <p:cNvPr id="126" name="Google Shape;126;p1"/>
          <p:cNvSpPr txBox="1">
            <a:spLocks noGrp="1"/>
          </p:cNvSpPr>
          <p:nvPr>
            <p:ph type="body" idx="3"/>
          </p:nvPr>
        </p:nvSpPr>
        <p:spPr>
          <a:xfrm>
            <a:off x="5781900" y="4449076"/>
            <a:ext cx="5926200" cy="19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</a:pPr>
            <a:r>
              <a:rPr lang="en-US"/>
              <a:t>Davidson Siga and Rajanikant Tenguria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</a:pPr>
            <a:r>
              <a:rPr lang="en-US"/>
              <a:t>MISM, CMU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</a:pPr>
            <a:r>
              <a:rPr lang="en-US" b="1" u="sng"/>
              <a:t>Mentored by </a:t>
            </a:r>
            <a:endParaRPr b="1" u="sng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</a:pPr>
            <a:r>
              <a:rPr lang="en-US"/>
              <a:t>Gabriela Gongora-Svartzman, Ph.D.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</a:pPr>
            <a:r>
              <a:rPr lang="en-US"/>
              <a:t>Assistant Teaching Professor, CMU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27d5c5fafe_0_115"/>
          <p:cNvSpPr txBox="1">
            <a:spLocks noGrp="1"/>
          </p:cNvSpPr>
          <p:nvPr>
            <p:ph type="body" idx="1"/>
          </p:nvPr>
        </p:nvSpPr>
        <p:spPr>
          <a:xfrm>
            <a:off x="2384425" y="1157300"/>
            <a:ext cx="7752000" cy="6462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Keywords and Hashtag selections</a:t>
            </a:r>
            <a:endParaRPr/>
          </a:p>
        </p:txBody>
      </p:sp>
      <p:sp>
        <p:nvSpPr>
          <p:cNvPr id="190" name="Google Shape;190;g127d5c5fafe_0_115"/>
          <p:cNvSpPr txBox="1">
            <a:spLocks noGrp="1"/>
          </p:cNvSpPr>
          <p:nvPr>
            <p:ph type="sldNum" idx="12"/>
          </p:nvPr>
        </p:nvSpPr>
        <p:spPr>
          <a:xfrm>
            <a:off x="2335568" y="6328495"/>
            <a:ext cx="350400" cy="3387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91" name="Google Shape;191;g127d5c5fafe_0_115"/>
          <p:cNvSpPr txBox="1">
            <a:spLocks noGrp="1"/>
          </p:cNvSpPr>
          <p:nvPr>
            <p:ph type="body" idx="2"/>
          </p:nvPr>
        </p:nvSpPr>
        <p:spPr>
          <a:xfrm>
            <a:off x="2393950" y="2535250"/>
            <a:ext cx="4407600" cy="30672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Initially we got some tweets and extracted hashtags from these tweets.</a:t>
            </a:r>
            <a:endParaRPr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These hashtags were later chosen based on the frequency and context count</a:t>
            </a:r>
            <a:endParaRPr/>
          </a:p>
        </p:txBody>
      </p:sp>
      <p:sp>
        <p:nvSpPr>
          <p:cNvPr id="192" name="Google Shape;192;g127d5c5fafe_0_115"/>
          <p:cNvSpPr txBox="1">
            <a:spLocks noGrp="1"/>
          </p:cNvSpPr>
          <p:nvPr>
            <p:ph type="body" idx="3"/>
          </p:nvPr>
        </p:nvSpPr>
        <p:spPr>
          <a:xfrm>
            <a:off x="2708275" y="6342063"/>
            <a:ext cx="5768100" cy="2763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g127d5c5fafe_0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9700" y="1027875"/>
            <a:ext cx="4752300" cy="502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27d5c5fafe_0_129"/>
          <p:cNvSpPr txBox="1">
            <a:spLocks noGrp="1"/>
          </p:cNvSpPr>
          <p:nvPr>
            <p:ph type="body" idx="1"/>
          </p:nvPr>
        </p:nvSpPr>
        <p:spPr>
          <a:xfrm>
            <a:off x="1720850" y="2438400"/>
            <a:ext cx="8575500" cy="3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Motivation</a:t>
            </a:r>
            <a:endParaRPr sz="2000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Where do we get the Data?</a:t>
            </a:r>
            <a:endParaRPr sz="2000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 b="1"/>
              <a:t>Data Cleaning and Transformation</a:t>
            </a:r>
            <a:endParaRPr sz="2000" b="1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Technical Challenges</a:t>
            </a:r>
            <a:endParaRPr sz="2000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Sentiment Analysis</a:t>
            </a:r>
            <a:endParaRPr sz="2000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Exploratory Data Analysis</a:t>
            </a:r>
            <a:endParaRPr sz="2000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Results</a:t>
            </a:r>
            <a:endParaRPr sz="2000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Conclusion</a:t>
            </a:r>
            <a:endParaRPr sz="2000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Next Steps</a:t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27d5c5fafe_0_48"/>
          <p:cNvSpPr txBox="1">
            <a:spLocks noGrp="1"/>
          </p:cNvSpPr>
          <p:nvPr>
            <p:ph type="body" idx="1"/>
          </p:nvPr>
        </p:nvSpPr>
        <p:spPr>
          <a:xfrm>
            <a:off x="1720850" y="2438400"/>
            <a:ext cx="8575500" cy="28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/>
              <a:t>Data Cleaning and Transformation</a:t>
            </a:r>
            <a:endParaRPr sz="2800" b="1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Data Cleaning Process Flow</a:t>
            </a:r>
            <a:endParaRPr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Location Cleaning Approach</a:t>
            </a:r>
            <a:endParaRPr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Final Dataset for Analysis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27d5c5fafe_0_137"/>
          <p:cNvSpPr txBox="1">
            <a:spLocks noGrp="1"/>
          </p:cNvSpPr>
          <p:nvPr>
            <p:ph type="body" idx="1"/>
          </p:nvPr>
        </p:nvSpPr>
        <p:spPr>
          <a:xfrm>
            <a:off x="812800" y="600075"/>
            <a:ext cx="3295800" cy="12003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Data Cleaning Process Flow</a:t>
            </a:r>
            <a:endParaRPr/>
          </a:p>
        </p:txBody>
      </p:sp>
      <p:sp>
        <p:nvSpPr>
          <p:cNvPr id="209" name="Google Shape;209;g127d5c5fafe_0_137"/>
          <p:cNvSpPr txBox="1">
            <a:spLocks noGrp="1"/>
          </p:cNvSpPr>
          <p:nvPr>
            <p:ph type="sldNum" idx="12"/>
          </p:nvPr>
        </p:nvSpPr>
        <p:spPr>
          <a:xfrm>
            <a:off x="812800" y="6332948"/>
            <a:ext cx="350400" cy="3387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10" name="Google Shape;210;g127d5c5fafe_0_137"/>
          <p:cNvSpPr txBox="1">
            <a:spLocks noGrp="1"/>
          </p:cNvSpPr>
          <p:nvPr>
            <p:ph type="body" idx="4294967295"/>
          </p:nvPr>
        </p:nvSpPr>
        <p:spPr>
          <a:xfrm>
            <a:off x="21400" y="5971675"/>
            <a:ext cx="4878600" cy="2763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 fontScale="325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[3] 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https://towardsdatascience.com/how-to-build-a-real-time-twitter-analysis-using-big-data-tools-dd2240946e64</a:t>
            </a:r>
            <a:endParaRPr/>
          </a:p>
        </p:txBody>
      </p:sp>
      <p:pic>
        <p:nvPicPr>
          <p:cNvPr id="211" name="Google Shape;211;g127d5c5fafe_0_13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139" r="129"/>
          <a:stretch/>
        </p:blipFill>
        <p:spPr>
          <a:xfrm>
            <a:off x="4884738" y="0"/>
            <a:ext cx="7307400" cy="6858000"/>
          </a:xfrm>
          <a:prstGeom prst="rect">
            <a:avLst/>
          </a:prstGeom>
        </p:spPr>
      </p:pic>
      <p:sp>
        <p:nvSpPr>
          <p:cNvPr id="212" name="Google Shape;212;g127d5c5fafe_0_137"/>
          <p:cNvSpPr txBox="1">
            <a:spLocks noGrp="1"/>
          </p:cNvSpPr>
          <p:nvPr>
            <p:ph type="body" idx="3"/>
          </p:nvPr>
        </p:nvSpPr>
        <p:spPr>
          <a:xfrm>
            <a:off x="776288" y="2535238"/>
            <a:ext cx="3332400" cy="16320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EDA: Exploratory Data Analysis</a:t>
            </a:r>
            <a:endParaRPr/>
          </a:p>
          <a:p>
            <a:pPr marL="0" lvl="0" indent="0" algn="l" rtl="0">
              <a:spcBef>
                <a:spcPts val="2000"/>
              </a:spcBef>
              <a:spcAft>
                <a:spcPts val="2000"/>
              </a:spcAft>
              <a:buNone/>
            </a:pPr>
            <a:r>
              <a:rPr lang="en-US"/>
              <a:t>SA : Sentiment Analysis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7d5c5fafe_0_151"/>
          <p:cNvSpPr txBox="1">
            <a:spLocks noGrp="1"/>
          </p:cNvSpPr>
          <p:nvPr>
            <p:ph type="body" idx="1"/>
          </p:nvPr>
        </p:nvSpPr>
        <p:spPr>
          <a:xfrm>
            <a:off x="2384425" y="1157300"/>
            <a:ext cx="7752000" cy="6462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Location Cleaning Approach</a:t>
            </a:r>
            <a:endParaRPr/>
          </a:p>
        </p:txBody>
      </p:sp>
      <p:sp>
        <p:nvSpPr>
          <p:cNvPr id="218" name="Google Shape;218;g127d5c5fafe_0_151"/>
          <p:cNvSpPr txBox="1">
            <a:spLocks noGrp="1"/>
          </p:cNvSpPr>
          <p:nvPr>
            <p:ph type="sldNum" idx="12"/>
          </p:nvPr>
        </p:nvSpPr>
        <p:spPr>
          <a:xfrm>
            <a:off x="2335568" y="6328495"/>
            <a:ext cx="350400" cy="3387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19" name="Google Shape;219;g127d5c5fafe_0_151"/>
          <p:cNvSpPr txBox="1">
            <a:spLocks noGrp="1"/>
          </p:cNvSpPr>
          <p:nvPr>
            <p:ph type="body" idx="2"/>
          </p:nvPr>
        </p:nvSpPr>
        <p:spPr>
          <a:xfrm>
            <a:off x="2393950" y="2535250"/>
            <a:ext cx="2396400" cy="30672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of GeoTag to clean the location tag.</a:t>
            </a:r>
            <a:endParaRPr/>
          </a:p>
          <a:p>
            <a:pPr marL="0" lvl="0" indent="0" algn="l" rtl="0">
              <a:spcBef>
                <a:spcPts val="2000"/>
              </a:spcBef>
              <a:spcAft>
                <a:spcPts val="2000"/>
              </a:spcAft>
              <a:buNone/>
            </a:pPr>
            <a:r>
              <a:rPr lang="en-US"/>
              <a:t>Challenging task on big data, needs alternative approaches</a:t>
            </a:r>
            <a:endParaRPr/>
          </a:p>
        </p:txBody>
      </p:sp>
      <p:sp>
        <p:nvSpPr>
          <p:cNvPr id="220" name="Google Shape;220;g127d5c5fafe_0_151"/>
          <p:cNvSpPr txBox="1">
            <a:spLocks noGrp="1"/>
          </p:cNvSpPr>
          <p:nvPr>
            <p:ph type="body" idx="3"/>
          </p:nvPr>
        </p:nvSpPr>
        <p:spPr>
          <a:xfrm>
            <a:off x="2708275" y="6342063"/>
            <a:ext cx="5768100" cy="2763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1" name="Google Shape;221;g127d5c5fafe_0_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0075" y="2305650"/>
            <a:ext cx="2676650" cy="3158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127d5c5fafe_0_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5675" y="2805750"/>
            <a:ext cx="3701525" cy="229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127d5c5fafe_0_151"/>
          <p:cNvSpPr txBox="1"/>
          <p:nvPr/>
        </p:nvSpPr>
        <p:spPr>
          <a:xfrm>
            <a:off x="5679825" y="5700075"/>
            <a:ext cx="206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Original Data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" name="Google Shape;224;g127d5c5fafe_0_151"/>
          <p:cNvSpPr txBox="1"/>
          <p:nvPr/>
        </p:nvSpPr>
        <p:spPr>
          <a:xfrm>
            <a:off x="9003825" y="5700075"/>
            <a:ext cx="206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GeoTag Outputs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7d5c5fafe_0_144"/>
          <p:cNvSpPr txBox="1">
            <a:spLocks noGrp="1"/>
          </p:cNvSpPr>
          <p:nvPr>
            <p:ph type="body" idx="1"/>
          </p:nvPr>
        </p:nvSpPr>
        <p:spPr>
          <a:xfrm>
            <a:off x="2384425" y="1157300"/>
            <a:ext cx="7752000" cy="6462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Final Dataset for Analysis</a:t>
            </a:r>
            <a:endParaRPr/>
          </a:p>
        </p:txBody>
      </p:sp>
      <p:sp>
        <p:nvSpPr>
          <p:cNvPr id="230" name="Google Shape;230;g127d5c5fafe_0_144"/>
          <p:cNvSpPr txBox="1">
            <a:spLocks noGrp="1"/>
          </p:cNvSpPr>
          <p:nvPr>
            <p:ph type="sldNum" idx="12"/>
          </p:nvPr>
        </p:nvSpPr>
        <p:spPr>
          <a:xfrm>
            <a:off x="2335568" y="6328495"/>
            <a:ext cx="350400" cy="3387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31" name="Google Shape;231;g127d5c5fafe_0_144"/>
          <p:cNvSpPr txBox="1">
            <a:spLocks noGrp="1"/>
          </p:cNvSpPr>
          <p:nvPr>
            <p:ph type="body" idx="2"/>
          </p:nvPr>
        </p:nvSpPr>
        <p:spPr>
          <a:xfrm>
            <a:off x="2393950" y="2535250"/>
            <a:ext cx="2804100" cy="30672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Information ranging from User’s Aggregated information</a:t>
            </a:r>
            <a:endParaRPr/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-US"/>
              <a:t>to </a:t>
            </a:r>
            <a:endParaRPr/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-US"/>
              <a:t>Tweet specific information were a part of the pull</a:t>
            </a:r>
            <a:endParaRPr/>
          </a:p>
          <a:p>
            <a:pPr marL="0" lvl="0" indent="0" algn="l" rtl="0">
              <a:spcBef>
                <a:spcPts val="2000"/>
              </a:spcBef>
              <a:spcAft>
                <a:spcPts val="2000"/>
              </a:spcAft>
              <a:buNone/>
            </a:pPr>
            <a:r>
              <a:rPr lang="en-US"/>
              <a:t>We’re interested in processes_texts (an outcome of our Data Cleaning)</a:t>
            </a:r>
            <a:endParaRPr/>
          </a:p>
        </p:txBody>
      </p:sp>
      <p:sp>
        <p:nvSpPr>
          <p:cNvPr id="232" name="Google Shape;232;g127d5c5fafe_0_144"/>
          <p:cNvSpPr txBox="1">
            <a:spLocks noGrp="1"/>
          </p:cNvSpPr>
          <p:nvPr>
            <p:ph type="body" idx="3"/>
          </p:nvPr>
        </p:nvSpPr>
        <p:spPr>
          <a:xfrm>
            <a:off x="2708275" y="6342063"/>
            <a:ext cx="5768100" cy="2763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3" name="Google Shape;233;g127d5c5fafe_0_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9650" y="2672938"/>
            <a:ext cx="628650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27d5c5fafe_0_158"/>
          <p:cNvSpPr txBox="1">
            <a:spLocks noGrp="1"/>
          </p:cNvSpPr>
          <p:nvPr>
            <p:ph type="body" idx="1"/>
          </p:nvPr>
        </p:nvSpPr>
        <p:spPr>
          <a:xfrm>
            <a:off x="1720850" y="2438400"/>
            <a:ext cx="8575500" cy="3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Motivation</a:t>
            </a:r>
            <a:endParaRPr sz="2000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Where do we get the Data?</a:t>
            </a:r>
            <a:endParaRPr sz="2000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Data Cleaning and Transformation</a:t>
            </a:r>
            <a:endParaRPr sz="2000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 b="1"/>
              <a:t>Technical Challenges</a:t>
            </a:r>
            <a:endParaRPr sz="2000" b="1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Sentiment Analysis</a:t>
            </a:r>
            <a:endParaRPr sz="2000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Exploratory Data Analysis</a:t>
            </a:r>
            <a:endParaRPr sz="2000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Results</a:t>
            </a:r>
            <a:endParaRPr sz="2000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Conclusion</a:t>
            </a:r>
            <a:endParaRPr sz="2000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Next Steps</a:t>
            </a:r>
            <a:endParaRPr sz="2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27d5c5fafe_0_52"/>
          <p:cNvSpPr txBox="1">
            <a:spLocks noGrp="1"/>
          </p:cNvSpPr>
          <p:nvPr>
            <p:ph type="body" idx="1"/>
          </p:nvPr>
        </p:nvSpPr>
        <p:spPr>
          <a:xfrm>
            <a:off x="1720850" y="2438400"/>
            <a:ext cx="8575500" cy="28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/>
              <a:t>Technical Challenges</a:t>
            </a:r>
            <a:endParaRPr sz="2800" b="1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QA Log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27d5c5fafe_0_162"/>
          <p:cNvSpPr txBox="1">
            <a:spLocks noGrp="1"/>
          </p:cNvSpPr>
          <p:nvPr>
            <p:ph type="body" idx="1"/>
          </p:nvPr>
        </p:nvSpPr>
        <p:spPr>
          <a:xfrm>
            <a:off x="2384425" y="1157300"/>
            <a:ext cx="7752000" cy="6462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QA Document Gist</a:t>
            </a:r>
            <a:endParaRPr/>
          </a:p>
        </p:txBody>
      </p:sp>
      <p:sp>
        <p:nvSpPr>
          <p:cNvPr id="249" name="Google Shape;249;g127d5c5fafe_0_162"/>
          <p:cNvSpPr txBox="1">
            <a:spLocks noGrp="1"/>
          </p:cNvSpPr>
          <p:nvPr>
            <p:ph type="sldNum" idx="12"/>
          </p:nvPr>
        </p:nvSpPr>
        <p:spPr>
          <a:xfrm>
            <a:off x="2335568" y="6328495"/>
            <a:ext cx="350400" cy="3387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50" name="Google Shape;250;g127d5c5fafe_0_162"/>
          <p:cNvSpPr txBox="1">
            <a:spLocks noGrp="1"/>
          </p:cNvSpPr>
          <p:nvPr>
            <p:ph type="body" idx="2"/>
          </p:nvPr>
        </p:nvSpPr>
        <p:spPr>
          <a:xfrm>
            <a:off x="2393950" y="2535250"/>
            <a:ext cx="9142800" cy="30672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Data Scarcity</a:t>
            </a:r>
            <a:r>
              <a:rPr lang="en-US"/>
              <a:t> - not many people talk about the topic</a:t>
            </a:r>
            <a:endParaRPr/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Data pull</a:t>
            </a:r>
            <a:r>
              <a:rPr lang="en-US"/>
              <a:t> - continuous blocking by Twitter</a:t>
            </a:r>
            <a:endParaRPr/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Location cleaning and grouping</a:t>
            </a:r>
            <a:r>
              <a:rPr lang="en-US"/>
              <a:t> for better and consolidated results is essential </a:t>
            </a:r>
            <a:endParaRPr/>
          </a:p>
          <a:p>
            <a:pPr marL="0" lvl="0" indent="0" algn="l" rtl="0">
              <a:spcBef>
                <a:spcPts val="2000"/>
              </a:spcBef>
              <a:spcAft>
                <a:spcPts val="2000"/>
              </a:spcAft>
              <a:buNone/>
            </a:pP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Detailed QA Log available here 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https://docs.google.com/document/d/1fmC44xrybJrGUIL1wYVpO_tBWvqt3psnVFlLJ8Og7hY/edit?usp=sharing</a:t>
            </a:r>
            <a:endParaRPr/>
          </a:p>
        </p:txBody>
      </p:sp>
      <p:sp>
        <p:nvSpPr>
          <p:cNvPr id="251" name="Google Shape;251;g127d5c5fafe_0_162"/>
          <p:cNvSpPr txBox="1">
            <a:spLocks noGrp="1"/>
          </p:cNvSpPr>
          <p:nvPr>
            <p:ph type="body" idx="3"/>
          </p:nvPr>
        </p:nvSpPr>
        <p:spPr>
          <a:xfrm>
            <a:off x="2708275" y="6342063"/>
            <a:ext cx="5768100" cy="2763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27d5c5fafe_0_183"/>
          <p:cNvSpPr txBox="1">
            <a:spLocks noGrp="1"/>
          </p:cNvSpPr>
          <p:nvPr>
            <p:ph type="body" idx="1"/>
          </p:nvPr>
        </p:nvSpPr>
        <p:spPr>
          <a:xfrm>
            <a:off x="1720850" y="2438400"/>
            <a:ext cx="8575500" cy="3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Motivation</a:t>
            </a:r>
            <a:endParaRPr sz="2000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Where do we get the Data?</a:t>
            </a:r>
            <a:endParaRPr sz="2000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Data Cleaning and Transformation</a:t>
            </a:r>
            <a:endParaRPr sz="2000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Technical Challenges</a:t>
            </a:r>
            <a:endParaRPr sz="2000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 b="1"/>
              <a:t>Sentiment Analysis</a:t>
            </a:r>
            <a:endParaRPr sz="2000" b="1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Exploratory Data Analysis</a:t>
            </a:r>
            <a:endParaRPr sz="2000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Results</a:t>
            </a:r>
            <a:endParaRPr sz="2000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Conclusion</a:t>
            </a:r>
            <a:endParaRPr sz="2000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Next Steps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"/>
          <p:cNvSpPr txBox="1">
            <a:spLocks noGrp="1"/>
          </p:cNvSpPr>
          <p:nvPr>
            <p:ph type="body" idx="1"/>
          </p:nvPr>
        </p:nvSpPr>
        <p:spPr>
          <a:xfrm>
            <a:off x="1720850" y="2438400"/>
            <a:ext cx="8575500" cy="3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Open Sans ExtraBold"/>
              <a:buAutoNum type="arabicPeriod"/>
            </a:pPr>
            <a:r>
              <a:rPr lang="en-US" sz="2000" b="1"/>
              <a:t>Motivation</a:t>
            </a:r>
            <a:endParaRPr sz="2000" b="1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Open Sans ExtraBold"/>
              <a:buAutoNum type="arabicPeriod"/>
            </a:pPr>
            <a:r>
              <a:rPr lang="en-US" sz="2000"/>
              <a:t>Where do we get the Data?</a:t>
            </a:r>
            <a:endParaRPr sz="2000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Data Cleaning and Transformation</a:t>
            </a:r>
            <a:endParaRPr sz="2000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Technical Challenges</a:t>
            </a:r>
            <a:endParaRPr sz="2000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Open Sans ExtraBold"/>
              <a:buAutoNum type="arabicPeriod"/>
            </a:pPr>
            <a:r>
              <a:rPr lang="en-US" sz="2000"/>
              <a:t>Sentiment Analysis</a:t>
            </a:r>
            <a:endParaRPr sz="2000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Open Sans ExtraBold"/>
              <a:buAutoNum type="arabicPeriod"/>
            </a:pPr>
            <a:r>
              <a:rPr lang="en-US" sz="2000"/>
              <a:t>Exploratory Data Analysis</a:t>
            </a:r>
            <a:endParaRPr sz="2000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Results</a:t>
            </a:r>
            <a:endParaRPr sz="2000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Conclusion</a:t>
            </a:r>
            <a:endParaRPr sz="2000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Open Sans ExtraBold"/>
              <a:buAutoNum type="arabicPeriod"/>
            </a:pPr>
            <a:r>
              <a:rPr lang="en-US" sz="2000"/>
              <a:t>Next Steps</a:t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27d5c5fafe_0_56"/>
          <p:cNvSpPr txBox="1">
            <a:spLocks noGrp="1"/>
          </p:cNvSpPr>
          <p:nvPr>
            <p:ph type="body" idx="1"/>
          </p:nvPr>
        </p:nvSpPr>
        <p:spPr>
          <a:xfrm>
            <a:off x="1720850" y="2438400"/>
            <a:ext cx="8575500" cy="28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/>
              <a:t>Sentiment Analysis</a:t>
            </a:r>
            <a:endParaRPr sz="2800" b="1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What is Sentiment Analysis?</a:t>
            </a:r>
            <a:endParaRPr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Vader Sentiment Analyzer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27e2644063_0_24"/>
          <p:cNvSpPr txBox="1">
            <a:spLocks noGrp="1"/>
          </p:cNvSpPr>
          <p:nvPr>
            <p:ph type="body" idx="1"/>
          </p:nvPr>
        </p:nvSpPr>
        <p:spPr>
          <a:xfrm>
            <a:off x="2384425" y="1157288"/>
            <a:ext cx="5883300" cy="6462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What is Sentiment Analysis?</a:t>
            </a:r>
            <a:endParaRPr/>
          </a:p>
        </p:txBody>
      </p:sp>
      <p:sp>
        <p:nvSpPr>
          <p:cNvPr id="267" name="Google Shape;267;g127e2644063_0_24"/>
          <p:cNvSpPr txBox="1">
            <a:spLocks noGrp="1"/>
          </p:cNvSpPr>
          <p:nvPr>
            <p:ph type="sldNum" idx="12"/>
          </p:nvPr>
        </p:nvSpPr>
        <p:spPr>
          <a:xfrm>
            <a:off x="2335568" y="6328495"/>
            <a:ext cx="350400" cy="3387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268" name="Google Shape;268;g127e2644063_0_24"/>
          <p:cNvSpPr txBox="1">
            <a:spLocks noGrp="1"/>
          </p:cNvSpPr>
          <p:nvPr>
            <p:ph type="body" idx="2"/>
          </p:nvPr>
        </p:nvSpPr>
        <p:spPr>
          <a:xfrm>
            <a:off x="2393950" y="2535250"/>
            <a:ext cx="3682200" cy="30672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background of what typically happens in a sentiment analyzer</a:t>
            </a:r>
            <a:endParaRPr/>
          </a:p>
          <a:p>
            <a:pPr marL="0" lvl="0" indent="0" algn="l" rtl="0">
              <a:spcBef>
                <a:spcPts val="2000"/>
              </a:spcBef>
              <a:spcAft>
                <a:spcPts val="2000"/>
              </a:spcAft>
              <a:buNone/>
            </a:pPr>
            <a:endParaRPr/>
          </a:p>
        </p:txBody>
      </p:sp>
      <p:sp>
        <p:nvSpPr>
          <p:cNvPr id="269" name="Google Shape;269;g127e2644063_0_24"/>
          <p:cNvSpPr txBox="1">
            <a:spLocks noGrp="1"/>
          </p:cNvSpPr>
          <p:nvPr>
            <p:ph type="body" idx="3"/>
          </p:nvPr>
        </p:nvSpPr>
        <p:spPr>
          <a:xfrm>
            <a:off x="2708275" y="6342063"/>
            <a:ext cx="5768100" cy="2763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rmAutofit fontScale="7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[3] 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https://cogitotech.medium.com/sentiment-analysis-how-it-works-types-everything-you-need-to-know-822a1f2ddeaf</a:t>
            </a:r>
            <a:endParaRPr/>
          </a:p>
        </p:txBody>
      </p:sp>
      <p:pic>
        <p:nvPicPr>
          <p:cNvPr id="270" name="Google Shape;270;g127e2644063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2536" y="2579850"/>
            <a:ext cx="5709039" cy="30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27d5c5fafe_0_187"/>
          <p:cNvSpPr txBox="1">
            <a:spLocks noGrp="1"/>
          </p:cNvSpPr>
          <p:nvPr>
            <p:ph type="body" idx="1"/>
          </p:nvPr>
        </p:nvSpPr>
        <p:spPr>
          <a:xfrm>
            <a:off x="2384425" y="1157300"/>
            <a:ext cx="7752000" cy="6462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Vader Sentiment Analyzer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6" name="Google Shape;276;g127d5c5fafe_0_187"/>
          <p:cNvSpPr txBox="1">
            <a:spLocks noGrp="1"/>
          </p:cNvSpPr>
          <p:nvPr>
            <p:ph type="sldNum" idx="12"/>
          </p:nvPr>
        </p:nvSpPr>
        <p:spPr>
          <a:xfrm>
            <a:off x="2335568" y="6328495"/>
            <a:ext cx="350400" cy="3387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277" name="Google Shape;277;g127d5c5fafe_0_187"/>
          <p:cNvSpPr txBox="1">
            <a:spLocks noGrp="1"/>
          </p:cNvSpPr>
          <p:nvPr>
            <p:ph type="body" idx="2"/>
          </p:nvPr>
        </p:nvSpPr>
        <p:spPr>
          <a:xfrm>
            <a:off x="2393950" y="2535250"/>
            <a:ext cx="8885100" cy="30672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extracted tweet sentiments of people talking on twitter</a:t>
            </a:r>
            <a:endParaRPr/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-US"/>
              <a:t>This was performed using Vader.</a:t>
            </a:r>
            <a:endParaRPr/>
          </a:p>
          <a:p>
            <a:pPr marL="0" lvl="0" indent="0" algn="l" rtl="0">
              <a:spcBef>
                <a:spcPts val="2000"/>
              </a:spcBef>
              <a:spcAft>
                <a:spcPts val="2000"/>
              </a:spcAft>
              <a:buNone/>
            </a:pPr>
            <a:endParaRPr/>
          </a:p>
        </p:txBody>
      </p:sp>
      <p:sp>
        <p:nvSpPr>
          <p:cNvPr id="278" name="Google Shape;278;g127d5c5fafe_0_187"/>
          <p:cNvSpPr txBox="1">
            <a:spLocks noGrp="1"/>
          </p:cNvSpPr>
          <p:nvPr>
            <p:ph type="body" idx="3"/>
          </p:nvPr>
        </p:nvSpPr>
        <p:spPr>
          <a:xfrm>
            <a:off x="2708275" y="6342063"/>
            <a:ext cx="5768100" cy="2763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[4] 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https://towardsdatascience.com/sentimental-analysis-using-vader-a3415fef7664</a:t>
            </a:r>
            <a:endParaRPr/>
          </a:p>
        </p:txBody>
      </p:sp>
      <p:pic>
        <p:nvPicPr>
          <p:cNvPr id="279" name="Google Shape;279;g127d5c5fafe_0_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2600" y="186626"/>
            <a:ext cx="3937575" cy="216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127d5c5fafe_0_1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7138" y="3817763"/>
            <a:ext cx="8048625" cy="18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7d5c5fafe_0_208"/>
          <p:cNvSpPr txBox="1">
            <a:spLocks noGrp="1"/>
          </p:cNvSpPr>
          <p:nvPr>
            <p:ph type="body" idx="1"/>
          </p:nvPr>
        </p:nvSpPr>
        <p:spPr>
          <a:xfrm>
            <a:off x="1720850" y="2438400"/>
            <a:ext cx="8575500" cy="3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Motivation</a:t>
            </a:r>
            <a:endParaRPr sz="2000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Where do we get the Data?</a:t>
            </a:r>
            <a:endParaRPr sz="2000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Data Cleaning and Transformation</a:t>
            </a:r>
            <a:endParaRPr sz="2000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Technical Challenges</a:t>
            </a:r>
            <a:endParaRPr sz="2000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Sentiment Analysis</a:t>
            </a:r>
            <a:endParaRPr sz="2000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 b="1"/>
              <a:t>Exploratory Data Analysis</a:t>
            </a:r>
            <a:endParaRPr sz="2000" b="1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Results</a:t>
            </a:r>
            <a:endParaRPr sz="2000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Conclusion</a:t>
            </a:r>
            <a:endParaRPr sz="2000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Next Steps</a:t>
            </a:r>
            <a:endParaRPr sz="2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27d5c5fafe_0_60"/>
          <p:cNvSpPr txBox="1">
            <a:spLocks noGrp="1"/>
          </p:cNvSpPr>
          <p:nvPr>
            <p:ph type="body" idx="1"/>
          </p:nvPr>
        </p:nvSpPr>
        <p:spPr>
          <a:xfrm>
            <a:off x="1720850" y="2438400"/>
            <a:ext cx="8575500" cy="28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/>
              <a:t>Exploratory Data Analysis</a:t>
            </a:r>
            <a:endParaRPr sz="2800" b="1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N-Gram Analysis</a:t>
            </a:r>
            <a:endParaRPr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LDA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27d5c5fafe_1_11"/>
          <p:cNvSpPr txBox="1">
            <a:spLocks noGrp="1"/>
          </p:cNvSpPr>
          <p:nvPr>
            <p:ph type="sldNum" idx="12"/>
          </p:nvPr>
        </p:nvSpPr>
        <p:spPr>
          <a:xfrm>
            <a:off x="2335568" y="6328495"/>
            <a:ext cx="350400" cy="3387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296" name="Google Shape;296;g127d5c5fafe_1_11"/>
          <p:cNvSpPr txBox="1">
            <a:spLocks noGrp="1"/>
          </p:cNvSpPr>
          <p:nvPr>
            <p:ph type="body" idx="2"/>
          </p:nvPr>
        </p:nvSpPr>
        <p:spPr>
          <a:xfrm>
            <a:off x="2393950" y="2535238"/>
            <a:ext cx="6816600" cy="30672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0"/>
              </a:spcAft>
              <a:buNone/>
            </a:pPr>
            <a:endParaRPr/>
          </a:p>
        </p:txBody>
      </p:sp>
      <p:sp>
        <p:nvSpPr>
          <p:cNvPr id="297" name="Google Shape;297;g127d5c5fafe_1_11"/>
          <p:cNvSpPr txBox="1">
            <a:spLocks noGrp="1"/>
          </p:cNvSpPr>
          <p:nvPr>
            <p:ph type="body" idx="3"/>
          </p:nvPr>
        </p:nvSpPr>
        <p:spPr>
          <a:xfrm>
            <a:off x="2708275" y="6342063"/>
            <a:ext cx="5768100" cy="2763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8" name="Google Shape;298;g127d5c5fafe_1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300" y="0"/>
            <a:ext cx="110126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27d5c5fafe_1_19"/>
          <p:cNvSpPr txBox="1">
            <a:spLocks noGrp="1"/>
          </p:cNvSpPr>
          <p:nvPr>
            <p:ph type="sldNum" idx="12"/>
          </p:nvPr>
        </p:nvSpPr>
        <p:spPr>
          <a:xfrm>
            <a:off x="2335568" y="6328495"/>
            <a:ext cx="350400" cy="3387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304" name="Google Shape;304;g127d5c5fafe_1_19"/>
          <p:cNvSpPr txBox="1">
            <a:spLocks noGrp="1"/>
          </p:cNvSpPr>
          <p:nvPr>
            <p:ph type="body" idx="2"/>
          </p:nvPr>
        </p:nvSpPr>
        <p:spPr>
          <a:xfrm>
            <a:off x="2393950" y="2535238"/>
            <a:ext cx="6816600" cy="30672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0"/>
              </a:spcAft>
              <a:buNone/>
            </a:pPr>
            <a:endParaRPr/>
          </a:p>
        </p:txBody>
      </p:sp>
      <p:sp>
        <p:nvSpPr>
          <p:cNvPr id="305" name="Google Shape;305;g127d5c5fafe_1_19"/>
          <p:cNvSpPr txBox="1">
            <a:spLocks noGrp="1"/>
          </p:cNvSpPr>
          <p:nvPr>
            <p:ph type="body" idx="3"/>
          </p:nvPr>
        </p:nvSpPr>
        <p:spPr>
          <a:xfrm>
            <a:off x="2708275" y="6342063"/>
            <a:ext cx="5768100" cy="2763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6" name="Google Shape;306;g127d5c5fafe_1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400" y="0"/>
            <a:ext cx="109966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27d5c5fafe_0_194"/>
          <p:cNvSpPr txBox="1">
            <a:spLocks noGrp="1"/>
          </p:cNvSpPr>
          <p:nvPr>
            <p:ph type="body" idx="1"/>
          </p:nvPr>
        </p:nvSpPr>
        <p:spPr>
          <a:xfrm>
            <a:off x="2384425" y="1157300"/>
            <a:ext cx="7752000" cy="6462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LDA (Latent Dirichlet Allocation)</a:t>
            </a:r>
            <a:endParaRPr/>
          </a:p>
        </p:txBody>
      </p:sp>
      <p:sp>
        <p:nvSpPr>
          <p:cNvPr id="312" name="Google Shape;312;g127d5c5fafe_0_194"/>
          <p:cNvSpPr txBox="1">
            <a:spLocks noGrp="1"/>
          </p:cNvSpPr>
          <p:nvPr>
            <p:ph type="sldNum" idx="12"/>
          </p:nvPr>
        </p:nvSpPr>
        <p:spPr>
          <a:xfrm>
            <a:off x="2335568" y="6328495"/>
            <a:ext cx="350400" cy="3387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313" name="Google Shape;313;g127d5c5fafe_0_194"/>
          <p:cNvSpPr txBox="1">
            <a:spLocks noGrp="1"/>
          </p:cNvSpPr>
          <p:nvPr>
            <p:ph type="body" idx="2"/>
          </p:nvPr>
        </p:nvSpPr>
        <p:spPr>
          <a:xfrm>
            <a:off x="2393950" y="2535250"/>
            <a:ext cx="9142800" cy="30672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LDA is a topic modeling technique which we used to extract most talked about topics.</a:t>
            </a:r>
            <a:endParaRPr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Here we used n-grams that were used to get relevant results.</a:t>
            </a:r>
            <a:endParaRPr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We observed trigrams and bigrams better results as higher n values give more context</a:t>
            </a:r>
            <a:endParaRPr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However, four-grams did not perform increase relevance and was time-intensive</a:t>
            </a:r>
            <a:endParaRPr/>
          </a:p>
        </p:txBody>
      </p:sp>
      <p:sp>
        <p:nvSpPr>
          <p:cNvPr id="314" name="Google Shape;314;g127d5c5fafe_0_194"/>
          <p:cNvSpPr txBox="1">
            <a:spLocks noGrp="1"/>
          </p:cNvSpPr>
          <p:nvPr>
            <p:ph type="body" idx="3"/>
          </p:nvPr>
        </p:nvSpPr>
        <p:spPr>
          <a:xfrm>
            <a:off x="2708275" y="6342063"/>
            <a:ext cx="5768100" cy="2763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27ecf940a0_0_1"/>
          <p:cNvSpPr txBox="1">
            <a:spLocks noGrp="1"/>
          </p:cNvSpPr>
          <p:nvPr>
            <p:ph type="body" idx="1"/>
          </p:nvPr>
        </p:nvSpPr>
        <p:spPr>
          <a:xfrm>
            <a:off x="3061050" y="333825"/>
            <a:ext cx="6265800" cy="6462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8">
                <a:latin typeface="Open Sans"/>
                <a:ea typeface="Open Sans"/>
                <a:cs typeface="Open Sans"/>
                <a:sym typeface="Open Sans"/>
              </a:rPr>
              <a:t>LDA (Latent Dirichlet Allocation) - unigrams</a:t>
            </a:r>
            <a:endParaRPr sz="3708"/>
          </a:p>
        </p:txBody>
      </p:sp>
      <p:sp>
        <p:nvSpPr>
          <p:cNvPr id="320" name="Google Shape;320;g127ecf940a0_0_1"/>
          <p:cNvSpPr txBox="1">
            <a:spLocks noGrp="1"/>
          </p:cNvSpPr>
          <p:nvPr>
            <p:ph type="sldNum" idx="12"/>
          </p:nvPr>
        </p:nvSpPr>
        <p:spPr>
          <a:xfrm>
            <a:off x="2335568" y="6328495"/>
            <a:ext cx="350400" cy="3387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321" name="Google Shape;321;g127ecf940a0_0_1"/>
          <p:cNvSpPr txBox="1">
            <a:spLocks noGrp="1"/>
          </p:cNvSpPr>
          <p:nvPr>
            <p:ph type="body" idx="3"/>
          </p:nvPr>
        </p:nvSpPr>
        <p:spPr>
          <a:xfrm>
            <a:off x="2708275" y="6342063"/>
            <a:ext cx="5768100" cy="2763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2" name="Google Shape;322;g127ecf940a0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174" y="1026302"/>
            <a:ext cx="10215502" cy="583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27ecf940a0_0_9"/>
          <p:cNvSpPr txBox="1">
            <a:spLocks noGrp="1"/>
          </p:cNvSpPr>
          <p:nvPr>
            <p:ph type="body" idx="1"/>
          </p:nvPr>
        </p:nvSpPr>
        <p:spPr>
          <a:xfrm>
            <a:off x="3034250" y="300625"/>
            <a:ext cx="7752000" cy="6462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LDA (Latent Dirichlet Allocation) - bigrams</a:t>
            </a:r>
            <a:endParaRPr/>
          </a:p>
        </p:txBody>
      </p:sp>
      <p:sp>
        <p:nvSpPr>
          <p:cNvPr id="328" name="Google Shape;328;g127ecf940a0_0_9"/>
          <p:cNvSpPr txBox="1">
            <a:spLocks noGrp="1"/>
          </p:cNvSpPr>
          <p:nvPr>
            <p:ph type="sldNum" idx="12"/>
          </p:nvPr>
        </p:nvSpPr>
        <p:spPr>
          <a:xfrm>
            <a:off x="2335568" y="6328495"/>
            <a:ext cx="350400" cy="3387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329" name="Google Shape;329;g127ecf940a0_0_9"/>
          <p:cNvSpPr txBox="1">
            <a:spLocks noGrp="1"/>
          </p:cNvSpPr>
          <p:nvPr>
            <p:ph type="body" idx="3"/>
          </p:nvPr>
        </p:nvSpPr>
        <p:spPr>
          <a:xfrm>
            <a:off x="2708275" y="6342063"/>
            <a:ext cx="5768100" cy="2763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0" name="Google Shape;330;g127ecf940a0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225" y="1278075"/>
            <a:ext cx="9834051" cy="557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2585b47965_0_4"/>
          <p:cNvSpPr txBox="1">
            <a:spLocks noGrp="1"/>
          </p:cNvSpPr>
          <p:nvPr>
            <p:ph type="body" idx="1"/>
          </p:nvPr>
        </p:nvSpPr>
        <p:spPr>
          <a:xfrm>
            <a:off x="1720850" y="2438400"/>
            <a:ext cx="8575500" cy="28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/>
              <a:t>Motivation</a:t>
            </a:r>
            <a:endParaRPr sz="2800" b="1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Covid-19 disrupts the world</a:t>
            </a:r>
            <a:endParaRPr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Covid-19 disrupts Small businesses</a:t>
            </a:r>
            <a:endParaRPr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Question we’re trying to answer through Social Media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27ecf940a0_0_16"/>
          <p:cNvSpPr txBox="1">
            <a:spLocks noGrp="1"/>
          </p:cNvSpPr>
          <p:nvPr>
            <p:ph type="body" idx="1"/>
          </p:nvPr>
        </p:nvSpPr>
        <p:spPr>
          <a:xfrm>
            <a:off x="3052050" y="289550"/>
            <a:ext cx="6087900" cy="6462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LDA (Latent Dirichlet Allocation) - trigrams</a:t>
            </a:r>
            <a:endParaRPr/>
          </a:p>
        </p:txBody>
      </p:sp>
      <p:sp>
        <p:nvSpPr>
          <p:cNvPr id="336" name="Google Shape;336;g127ecf940a0_0_16"/>
          <p:cNvSpPr txBox="1">
            <a:spLocks noGrp="1"/>
          </p:cNvSpPr>
          <p:nvPr>
            <p:ph type="sldNum" idx="12"/>
          </p:nvPr>
        </p:nvSpPr>
        <p:spPr>
          <a:xfrm>
            <a:off x="2335568" y="6328495"/>
            <a:ext cx="350400" cy="3387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337" name="Google Shape;337;g127ecf940a0_0_16"/>
          <p:cNvSpPr txBox="1">
            <a:spLocks noGrp="1"/>
          </p:cNvSpPr>
          <p:nvPr>
            <p:ph type="body" idx="3"/>
          </p:nvPr>
        </p:nvSpPr>
        <p:spPr>
          <a:xfrm>
            <a:off x="2708275" y="6342063"/>
            <a:ext cx="5768100" cy="2763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8" name="Google Shape;338;g127ecf940a0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325" y="1621575"/>
            <a:ext cx="10286773" cy="523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27d5c5fafe_0_214"/>
          <p:cNvSpPr txBox="1">
            <a:spLocks noGrp="1"/>
          </p:cNvSpPr>
          <p:nvPr>
            <p:ph type="body" idx="1"/>
          </p:nvPr>
        </p:nvSpPr>
        <p:spPr>
          <a:xfrm>
            <a:off x="1720850" y="2438400"/>
            <a:ext cx="8575500" cy="3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Motivation</a:t>
            </a:r>
            <a:endParaRPr sz="2000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Where do we get the Data?</a:t>
            </a:r>
            <a:endParaRPr sz="2000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Data Cleaning and Transformation</a:t>
            </a:r>
            <a:endParaRPr sz="2000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Technical Challenges</a:t>
            </a:r>
            <a:endParaRPr sz="2000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Sentiment Analysis</a:t>
            </a:r>
            <a:endParaRPr sz="2000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Exploratory Data Analysis</a:t>
            </a:r>
            <a:endParaRPr sz="2000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 b="1"/>
              <a:t>Results</a:t>
            </a:r>
            <a:endParaRPr sz="2000" b="1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Conclusion</a:t>
            </a:r>
            <a:endParaRPr sz="2000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Next Steps</a:t>
            </a:r>
            <a:endParaRPr sz="2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27d5c5fafe_0_64"/>
          <p:cNvSpPr txBox="1">
            <a:spLocks noGrp="1"/>
          </p:cNvSpPr>
          <p:nvPr>
            <p:ph type="body" idx="1"/>
          </p:nvPr>
        </p:nvSpPr>
        <p:spPr>
          <a:xfrm>
            <a:off x="1720850" y="2366425"/>
            <a:ext cx="8575500" cy="31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/>
              <a:t>Results</a:t>
            </a:r>
            <a:endParaRPr sz="2800" b="1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Overall Sentiment</a:t>
            </a:r>
            <a:endParaRPr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Sentiment across Locations</a:t>
            </a:r>
            <a:endParaRPr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Sentiment across Time</a:t>
            </a:r>
            <a:endParaRPr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Sentiment across Locations and Time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27d5c5fafe_0_245"/>
          <p:cNvSpPr txBox="1">
            <a:spLocks noGrp="1"/>
          </p:cNvSpPr>
          <p:nvPr>
            <p:ph type="body" idx="1"/>
          </p:nvPr>
        </p:nvSpPr>
        <p:spPr>
          <a:xfrm>
            <a:off x="2384425" y="1157288"/>
            <a:ext cx="58833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</a:pPr>
            <a:r>
              <a:rPr lang="en-US"/>
              <a:t>Overall Sentiment</a:t>
            </a:r>
            <a:endParaRPr/>
          </a:p>
        </p:txBody>
      </p:sp>
      <p:pic>
        <p:nvPicPr>
          <p:cNvPr id="354" name="Google Shape;354;g127d5c5fafe_0_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6575" y="2143375"/>
            <a:ext cx="7010726" cy="42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127d5c5fafe_0_2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350" y="3179476"/>
            <a:ext cx="3302300" cy="214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7d5c5fafe_0_239"/>
          <p:cNvSpPr txBox="1">
            <a:spLocks noGrp="1"/>
          </p:cNvSpPr>
          <p:nvPr>
            <p:ph type="body" idx="1"/>
          </p:nvPr>
        </p:nvSpPr>
        <p:spPr>
          <a:xfrm>
            <a:off x="2384425" y="1157288"/>
            <a:ext cx="58833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</a:pPr>
            <a:r>
              <a:rPr lang="en-US"/>
              <a:t>Sentiment across Locations</a:t>
            </a:r>
            <a:endParaRPr/>
          </a:p>
        </p:txBody>
      </p:sp>
      <p:pic>
        <p:nvPicPr>
          <p:cNvPr id="361" name="Google Shape;361;g127d5c5fafe_0_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2175" y="2054574"/>
            <a:ext cx="7409475" cy="426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27e2644063_0_52"/>
          <p:cNvSpPr txBox="1">
            <a:spLocks noGrp="1"/>
          </p:cNvSpPr>
          <p:nvPr>
            <p:ph type="body" idx="1"/>
          </p:nvPr>
        </p:nvSpPr>
        <p:spPr>
          <a:xfrm>
            <a:off x="2384425" y="1157288"/>
            <a:ext cx="58833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</a:pPr>
            <a:r>
              <a:rPr lang="en-US"/>
              <a:t>Sentiment across Locations</a:t>
            </a:r>
            <a:endParaRPr/>
          </a:p>
        </p:txBody>
      </p:sp>
      <p:pic>
        <p:nvPicPr>
          <p:cNvPr id="367" name="Google Shape;367;g127e2644063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5050" y="2156250"/>
            <a:ext cx="6274175" cy="377617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127e2644063_0_52"/>
          <p:cNvSpPr txBox="1"/>
          <p:nvPr/>
        </p:nvSpPr>
        <p:spPr>
          <a:xfrm>
            <a:off x="1906700" y="2268950"/>
            <a:ext cx="3408300" cy="3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Open Sans"/>
                <a:ea typeface="Open Sans"/>
                <a:cs typeface="Open Sans"/>
                <a:sym typeface="Open Sans"/>
              </a:rPr>
              <a:t>Some Speculative Comments :</a:t>
            </a:r>
            <a:endParaRPr sz="1900" b="1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Maybe Egypt and Nigeria are amazing places to be an entrepreneur 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UK&gt;USA&gt;Australia ~ Canada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USA has a better overall sentiment than Canada towards SMB</a:t>
            </a:r>
            <a:endParaRPr sz="21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27d5c5fafe_0_233"/>
          <p:cNvSpPr txBox="1">
            <a:spLocks noGrp="1"/>
          </p:cNvSpPr>
          <p:nvPr>
            <p:ph type="body" idx="1"/>
          </p:nvPr>
        </p:nvSpPr>
        <p:spPr>
          <a:xfrm>
            <a:off x="2384425" y="1157288"/>
            <a:ext cx="58833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</a:pPr>
            <a:r>
              <a:rPr lang="en-US"/>
              <a:t>Sentiment across Time</a:t>
            </a:r>
            <a:endParaRPr/>
          </a:p>
        </p:txBody>
      </p:sp>
      <p:pic>
        <p:nvPicPr>
          <p:cNvPr id="374" name="Google Shape;374;g127d5c5fafe_0_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6088" y="2107125"/>
            <a:ext cx="4487295" cy="318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127d5c5fafe_0_2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1586" y="2175613"/>
            <a:ext cx="4234327" cy="2963917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127d5c5fafe_0_233"/>
          <p:cNvSpPr txBox="1"/>
          <p:nvPr/>
        </p:nvSpPr>
        <p:spPr>
          <a:xfrm>
            <a:off x="1734425" y="5425450"/>
            <a:ext cx="9532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lang="en-US" sz="1500">
                <a:latin typeface="Open Sans"/>
                <a:ea typeface="Open Sans"/>
                <a:cs typeface="Open Sans"/>
                <a:sym typeface="Open Sans"/>
              </a:rPr>
              <a:t>Overall Sentiment mostly positive towards SMB across time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lang="en-US" sz="1500">
                <a:latin typeface="Open Sans"/>
                <a:ea typeface="Open Sans"/>
                <a:cs typeface="Open Sans"/>
                <a:sym typeface="Open Sans"/>
              </a:rPr>
              <a:t>Slight movement towards more positive and less negative in time</a:t>
            </a:r>
            <a:endParaRPr sz="17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27e2644063_0_37"/>
          <p:cNvSpPr txBox="1">
            <a:spLocks noGrp="1"/>
          </p:cNvSpPr>
          <p:nvPr>
            <p:ph type="body" idx="1"/>
          </p:nvPr>
        </p:nvSpPr>
        <p:spPr>
          <a:xfrm>
            <a:off x="2384425" y="1157300"/>
            <a:ext cx="86118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</a:pPr>
            <a:r>
              <a:rPr lang="en-US"/>
              <a:t>Sentiment across Locations and Time</a:t>
            </a:r>
            <a:endParaRPr/>
          </a:p>
        </p:txBody>
      </p:sp>
      <p:pic>
        <p:nvPicPr>
          <p:cNvPr id="382" name="Google Shape;382;g127e2644063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9950" y="2125400"/>
            <a:ext cx="6612500" cy="409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27e2644063_0_59"/>
          <p:cNvSpPr txBox="1">
            <a:spLocks noGrp="1"/>
          </p:cNvSpPr>
          <p:nvPr>
            <p:ph type="body" idx="1"/>
          </p:nvPr>
        </p:nvSpPr>
        <p:spPr>
          <a:xfrm>
            <a:off x="2384425" y="1157300"/>
            <a:ext cx="86118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</a:pPr>
            <a:r>
              <a:rPr lang="en-US"/>
              <a:t>Sentiment across Locations and Time</a:t>
            </a:r>
            <a:endParaRPr/>
          </a:p>
        </p:txBody>
      </p:sp>
      <p:pic>
        <p:nvPicPr>
          <p:cNvPr id="388" name="Google Shape;388;g127e2644063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3963" y="2094025"/>
            <a:ext cx="6132725" cy="42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27d5c5fafe_0_218"/>
          <p:cNvSpPr txBox="1">
            <a:spLocks noGrp="1"/>
          </p:cNvSpPr>
          <p:nvPr>
            <p:ph type="body" idx="1"/>
          </p:nvPr>
        </p:nvSpPr>
        <p:spPr>
          <a:xfrm>
            <a:off x="1720850" y="2438400"/>
            <a:ext cx="8575500" cy="3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Motivation</a:t>
            </a:r>
            <a:endParaRPr sz="2000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Where do we get the Data?</a:t>
            </a:r>
            <a:endParaRPr sz="2000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Data Cleaning and Transformation</a:t>
            </a:r>
            <a:endParaRPr sz="2000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Technical Challenges</a:t>
            </a:r>
            <a:endParaRPr sz="2000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Sentiment Analysis</a:t>
            </a:r>
            <a:endParaRPr sz="2000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Exploratory Data Analysis</a:t>
            </a:r>
            <a:endParaRPr sz="2000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Results</a:t>
            </a:r>
            <a:endParaRPr sz="2000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 b="1"/>
              <a:t>Conclusion</a:t>
            </a:r>
            <a:endParaRPr sz="2000" b="1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Next Steps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7d5c5fafe_0_76"/>
          <p:cNvSpPr txBox="1">
            <a:spLocks noGrp="1"/>
          </p:cNvSpPr>
          <p:nvPr>
            <p:ph type="body" idx="1"/>
          </p:nvPr>
        </p:nvSpPr>
        <p:spPr>
          <a:xfrm>
            <a:off x="2384425" y="1157300"/>
            <a:ext cx="9027000" cy="6462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Covid-19 disrupts the world</a:t>
            </a:r>
            <a:endParaRPr/>
          </a:p>
        </p:txBody>
      </p:sp>
      <p:sp>
        <p:nvSpPr>
          <p:cNvPr id="142" name="Google Shape;142;g127d5c5fafe_0_76"/>
          <p:cNvSpPr txBox="1">
            <a:spLocks noGrp="1"/>
          </p:cNvSpPr>
          <p:nvPr>
            <p:ph type="sldNum" idx="12"/>
          </p:nvPr>
        </p:nvSpPr>
        <p:spPr>
          <a:xfrm>
            <a:off x="2335568" y="6328495"/>
            <a:ext cx="350400" cy="3387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43" name="Google Shape;143;g127d5c5fafe_0_76"/>
          <p:cNvSpPr txBox="1">
            <a:spLocks noGrp="1"/>
          </p:cNvSpPr>
          <p:nvPr>
            <p:ph type="body" idx="2"/>
          </p:nvPr>
        </p:nvSpPr>
        <p:spPr>
          <a:xfrm>
            <a:off x="2393950" y="2535250"/>
            <a:ext cx="9145800" cy="30672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 fontScale="6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Additional 71 million</a:t>
            </a:r>
            <a:r>
              <a:rPr lang="en-US" sz="8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people are </a:t>
            </a:r>
            <a:r>
              <a:rPr lang="en-US" sz="6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pushed</a:t>
            </a:r>
            <a:r>
              <a:rPr lang="en-US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into Extreme Poverty in </a:t>
            </a:r>
            <a:r>
              <a:rPr lang="en-US" sz="8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2020</a:t>
            </a:r>
            <a:r>
              <a:rPr lang="en-US" sz="133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[1]</a:t>
            </a:r>
            <a:endParaRPr sz="13300" baseline="30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due to COVID-19</a:t>
            </a:r>
            <a:endParaRPr sz="6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20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44" name="Google Shape;144;g127d5c5fafe_0_76"/>
          <p:cNvSpPr txBox="1">
            <a:spLocks noGrp="1"/>
          </p:cNvSpPr>
          <p:nvPr>
            <p:ph type="body" idx="3"/>
          </p:nvPr>
        </p:nvSpPr>
        <p:spPr>
          <a:xfrm>
            <a:off x="2708275" y="6342063"/>
            <a:ext cx="5768100" cy="2763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rmAutofit fontScale="77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[1] : UN.ORG : https://www.un.org/sustainabledevelopment/wp-content/uploads/2019/07/E_Infographic_01.pdf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27d5c5fafe_0_11"/>
          <p:cNvSpPr txBox="1">
            <a:spLocks noGrp="1"/>
          </p:cNvSpPr>
          <p:nvPr>
            <p:ph type="body" idx="1"/>
          </p:nvPr>
        </p:nvSpPr>
        <p:spPr>
          <a:xfrm>
            <a:off x="2384425" y="1157288"/>
            <a:ext cx="58833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399" name="Google Shape;399;g127d5c5fafe_0_11"/>
          <p:cNvSpPr txBox="1">
            <a:spLocks noGrp="1"/>
          </p:cNvSpPr>
          <p:nvPr>
            <p:ph type="body" idx="2"/>
          </p:nvPr>
        </p:nvSpPr>
        <p:spPr>
          <a:xfrm>
            <a:off x="2346325" y="2451172"/>
            <a:ext cx="9159600" cy="3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As discussed earlier we can see there was an </a:t>
            </a: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improved positive sentiment during covid </a:t>
            </a:r>
            <a:r>
              <a:rPr lang="en-US"/>
              <a:t>towards Small Businesses </a:t>
            </a:r>
            <a:endParaRPr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We’re able to see </a:t>
            </a: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different locations </a:t>
            </a:r>
            <a:r>
              <a:rPr lang="en-US"/>
              <a:t>having </a:t>
            </a: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different </a:t>
            </a:r>
            <a:r>
              <a:rPr lang="en-US"/>
              <a:t>sentiments/</a:t>
            </a: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opinions</a:t>
            </a:r>
            <a:r>
              <a:rPr lang="en-US"/>
              <a:t> on small businesses </a:t>
            </a:r>
            <a:endParaRPr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Unexpected Results:</a:t>
            </a:r>
            <a:r>
              <a:rPr lang="en-US"/>
              <a:t> Egypt and Nigeria have shown immense support to Small Businesses</a:t>
            </a:r>
            <a:endParaRPr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Speculation :</a:t>
            </a:r>
            <a:r>
              <a:rPr lang="en-US"/>
              <a:t> for the latest data we can see that UK has good place for SMB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27d5c5fafe_0_229"/>
          <p:cNvSpPr txBox="1">
            <a:spLocks noGrp="1"/>
          </p:cNvSpPr>
          <p:nvPr>
            <p:ph type="body" idx="1"/>
          </p:nvPr>
        </p:nvSpPr>
        <p:spPr>
          <a:xfrm>
            <a:off x="1720850" y="2438400"/>
            <a:ext cx="8575500" cy="3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Motivation</a:t>
            </a:r>
            <a:endParaRPr sz="2000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Where do we get the Data?</a:t>
            </a:r>
            <a:endParaRPr sz="2000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Data Cleaning and Transformation</a:t>
            </a:r>
            <a:endParaRPr sz="2000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Technical Challenges</a:t>
            </a:r>
            <a:endParaRPr sz="2000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Sentiment Analysis</a:t>
            </a:r>
            <a:endParaRPr sz="2000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Exploratory Data Analysis</a:t>
            </a:r>
            <a:endParaRPr sz="2000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Results</a:t>
            </a:r>
            <a:endParaRPr sz="2000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Conclusion</a:t>
            </a:r>
            <a:endParaRPr sz="2000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 b="1"/>
              <a:t>Next Steps</a:t>
            </a:r>
            <a:endParaRPr sz="2000"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27d5c5fafe_0_18"/>
          <p:cNvSpPr txBox="1">
            <a:spLocks noGrp="1"/>
          </p:cNvSpPr>
          <p:nvPr>
            <p:ph type="body" idx="1"/>
          </p:nvPr>
        </p:nvSpPr>
        <p:spPr>
          <a:xfrm>
            <a:off x="2384425" y="1157288"/>
            <a:ext cx="58833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</a:pPr>
            <a:r>
              <a:rPr lang="en-US"/>
              <a:t>Next Steps</a:t>
            </a:r>
            <a:endParaRPr/>
          </a:p>
        </p:txBody>
      </p:sp>
      <p:sp>
        <p:nvSpPr>
          <p:cNvPr id="410" name="Google Shape;410;g127d5c5fafe_0_18"/>
          <p:cNvSpPr txBox="1">
            <a:spLocks noGrp="1"/>
          </p:cNvSpPr>
          <p:nvPr>
            <p:ph type="body" idx="2"/>
          </p:nvPr>
        </p:nvSpPr>
        <p:spPr>
          <a:xfrm>
            <a:off x="2346325" y="2296321"/>
            <a:ext cx="9204000" cy="3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2500"/>
          </a:bodyPr>
          <a:lstStyle/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More Data: </a:t>
            </a:r>
            <a:r>
              <a:rPr lang="en-US"/>
              <a:t>We plan to extract even more data and perform better location clustering to get even more insights about the data</a:t>
            </a:r>
            <a:endParaRPr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Improved Location Mapping : </a:t>
            </a:r>
            <a:r>
              <a:rPr lang="en-US"/>
              <a:t>Current flaw in processing location needs fix</a:t>
            </a:r>
            <a:endParaRPr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Improved Clustering :</a:t>
            </a:r>
            <a:r>
              <a:rPr lang="en-US"/>
              <a:t> As of now, we have tried LDA (n-grams) and initial NMF clustering techniques. We plan to dig deeper in the clustering techniques to get a better overview about the topics and capture more relevance from the data</a:t>
            </a:r>
            <a:endParaRPr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External Data Sources : </a:t>
            </a:r>
            <a:r>
              <a:rPr lang="en-US"/>
              <a:t>We plan to merge the current tweet data with the data related to the Covid waves and see further trends explained by them</a:t>
            </a:r>
            <a:endParaRPr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Publish Research :</a:t>
            </a:r>
            <a:r>
              <a:rPr lang="en-US"/>
              <a:t> Conversations on this space are new (try </a:t>
            </a: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INFORMS </a:t>
            </a:r>
            <a:r>
              <a:rPr lang="en-US"/>
              <a:t>Confs.)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27e2644063_0_67"/>
          <p:cNvSpPr txBox="1">
            <a:spLocks noGrp="1"/>
          </p:cNvSpPr>
          <p:nvPr>
            <p:ph type="body" idx="1"/>
          </p:nvPr>
        </p:nvSpPr>
        <p:spPr>
          <a:xfrm>
            <a:off x="3041400" y="886875"/>
            <a:ext cx="5883300" cy="23877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/>
              <a:t>Thank you!</a:t>
            </a:r>
            <a:endParaRPr sz="5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Happy to connect :)</a:t>
            </a:r>
            <a:endParaRPr sz="3000"/>
          </a:p>
        </p:txBody>
      </p:sp>
      <p:sp>
        <p:nvSpPr>
          <p:cNvPr id="416" name="Google Shape;416;g127e2644063_0_67"/>
          <p:cNvSpPr txBox="1">
            <a:spLocks noGrp="1"/>
          </p:cNvSpPr>
          <p:nvPr>
            <p:ph type="body" idx="1"/>
          </p:nvPr>
        </p:nvSpPr>
        <p:spPr>
          <a:xfrm>
            <a:off x="539600" y="4119225"/>
            <a:ext cx="5542200" cy="20340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Davidson Siga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dsiga@cmu.edu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linkedin.com/in/davidsonsiga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MISM 16, CMU</a:t>
            </a:r>
            <a:endParaRPr sz="3200"/>
          </a:p>
        </p:txBody>
      </p:sp>
      <p:sp>
        <p:nvSpPr>
          <p:cNvPr id="417" name="Google Shape;417;g127e2644063_0_67"/>
          <p:cNvSpPr txBox="1">
            <a:spLocks noGrp="1"/>
          </p:cNvSpPr>
          <p:nvPr>
            <p:ph type="body" idx="1"/>
          </p:nvPr>
        </p:nvSpPr>
        <p:spPr>
          <a:xfrm>
            <a:off x="6419862" y="4119225"/>
            <a:ext cx="5542200" cy="20340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Rajanikant Tenguria</a:t>
            </a:r>
            <a:endParaRPr sz="32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trajanikant@cmu.edu</a:t>
            </a:r>
            <a:endParaRPr sz="32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linkedin.com/in/algorrt</a:t>
            </a:r>
            <a:endParaRPr sz="32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MISM 12, CMU</a:t>
            </a:r>
            <a:endParaRPr sz="32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27d5c5fafe_0_266"/>
          <p:cNvSpPr txBox="1">
            <a:spLocks noGrp="1"/>
          </p:cNvSpPr>
          <p:nvPr>
            <p:ph type="body" idx="1"/>
          </p:nvPr>
        </p:nvSpPr>
        <p:spPr>
          <a:xfrm>
            <a:off x="2384425" y="1157300"/>
            <a:ext cx="7752000" cy="6462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Data across time</a:t>
            </a:r>
            <a:endParaRPr/>
          </a:p>
        </p:txBody>
      </p:sp>
      <p:sp>
        <p:nvSpPr>
          <p:cNvPr id="423" name="Google Shape;423;g127d5c5fafe_0_266"/>
          <p:cNvSpPr txBox="1">
            <a:spLocks noGrp="1"/>
          </p:cNvSpPr>
          <p:nvPr>
            <p:ph type="sldNum" idx="12"/>
          </p:nvPr>
        </p:nvSpPr>
        <p:spPr>
          <a:xfrm>
            <a:off x="2335568" y="6328495"/>
            <a:ext cx="350400" cy="3387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sp>
        <p:nvSpPr>
          <p:cNvPr id="424" name="Google Shape;424;g127d5c5fafe_0_266"/>
          <p:cNvSpPr txBox="1">
            <a:spLocks noGrp="1"/>
          </p:cNvSpPr>
          <p:nvPr>
            <p:ph type="body" idx="3"/>
          </p:nvPr>
        </p:nvSpPr>
        <p:spPr>
          <a:xfrm>
            <a:off x="2708275" y="6342063"/>
            <a:ext cx="5768100" cy="2763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5" name="Google Shape;425;g127d5c5fafe_0_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4418" y="2094725"/>
            <a:ext cx="7001339" cy="4233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7d5c5fafe_0_83"/>
          <p:cNvSpPr txBox="1">
            <a:spLocks noGrp="1"/>
          </p:cNvSpPr>
          <p:nvPr>
            <p:ph type="body" idx="1"/>
          </p:nvPr>
        </p:nvSpPr>
        <p:spPr>
          <a:xfrm>
            <a:off x="2384425" y="1157288"/>
            <a:ext cx="5883300" cy="6462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Covid-19 disrupts Small businesses</a:t>
            </a:r>
            <a:endParaRPr/>
          </a:p>
        </p:txBody>
      </p:sp>
      <p:sp>
        <p:nvSpPr>
          <p:cNvPr id="150" name="Google Shape;150;g127d5c5fafe_0_83"/>
          <p:cNvSpPr txBox="1">
            <a:spLocks noGrp="1"/>
          </p:cNvSpPr>
          <p:nvPr>
            <p:ph type="sldNum" idx="12"/>
          </p:nvPr>
        </p:nvSpPr>
        <p:spPr>
          <a:xfrm>
            <a:off x="2335568" y="6328495"/>
            <a:ext cx="350400" cy="3387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51" name="Google Shape;151;g127d5c5fafe_0_83"/>
          <p:cNvSpPr txBox="1">
            <a:spLocks noGrp="1"/>
          </p:cNvSpPr>
          <p:nvPr>
            <p:ph type="body" idx="2"/>
          </p:nvPr>
        </p:nvSpPr>
        <p:spPr>
          <a:xfrm>
            <a:off x="2393950" y="2535250"/>
            <a:ext cx="3414300" cy="30672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Self employment has steeply increased in covid times.</a:t>
            </a:r>
            <a:endParaRPr/>
          </a:p>
          <a:p>
            <a:pPr marL="0" lvl="0" indent="0" algn="l" rtl="0">
              <a:spcBef>
                <a:spcPts val="2000"/>
              </a:spcBef>
              <a:spcAft>
                <a:spcPts val="2000"/>
              </a:spcAft>
              <a:buNone/>
            </a:pPr>
            <a:r>
              <a:rPr lang="en-US"/>
              <a:t>Location makes a difference in the decision making of SMB owners[2]</a:t>
            </a:r>
            <a:endParaRPr/>
          </a:p>
        </p:txBody>
      </p:sp>
      <p:sp>
        <p:nvSpPr>
          <p:cNvPr id="152" name="Google Shape;152;g127d5c5fafe_0_83"/>
          <p:cNvSpPr txBox="1">
            <a:spLocks noGrp="1"/>
          </p:cNvSpPr>
          <p:nvPr>
            <p:ph type="body" idx="3"/>
          </p:nvPr>
        </p:nvSpPr>
        <p:spPr>
          <a:xfrm>
            <a:off x="2708275" y="6342063"/>
            <a:ext cx="5768100" cy="2763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rmAutofit fontScale="77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[2] 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https://cdn.advocacy.sba.gov/wp-content/uploads/2021/03/02112318/COVID-19-Impact-On-Small-Business.pdf</a:t>
            </a:r>
            <a:endParaRPr/>
          </a:p>
        </p:txBody>
      </p:sp>
      <p:pic>
        <p:nvPicPr>
          <p:cNvPr id="153" name="Google Shape;153;g127d5c5fafe_0_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8575" y="2332882"/>
            <a:ext cx="6040675" cy="3479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27d5c5fafe_0_90"/>
          <p:cNvSpPr txBox="1">
            <a:spLocks noGrp="1"/>
          </p:cNvSpPr>
          <p:nvPr>
            <p:ph type="body" idx="1"/>
          </p:nvPr>
        </p:nvSpPr>
        <p:spPr>
          <a:xfrm>
            <a:off x="2384425" y="1157300"/>
            <a:ext cx="7752000" cy="6462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Question we’re trying to answer through Social Media</a:t>
            </a:r>
            <a:endParaRPr/>
          </a:p>
        </p:txBody>
      </p:sp>
      <p:sp>
        <p:nvSpPr>
          <p:cNvPr id="159" name="Google Shape;159;g127d5c5fafe_0_90"/>
          <p:cNvSpPr txBox="1">
            <a:spLocks noGrp="1"/>
          </p:cNvSpPr>
          <p:nvPr>
            <p:ph type="sldNum" idx="12"/>
          </p:nvPr>
        </p:nvSpPr>
        <p:spPr>
          <a:xfrm>
            <a:off x="2335568" y="6328495"/>
            <a:ext cx="350400" cy="3387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60" name="Google Shape;160;g127d5c5fafe_0_90"/>
          <p:cNvSpPr txBox="1">
            <a:spLocks noGrp="1"/>
          </p:cNvSpPr>
          <p:nvPr>
            <p:ph type="body" idx="2"/>
          </p:nvPr>
        </p:nvSpPr>
        <p:spPr>
          <a:xfrm>
            <a:off x="2393950" y="2535250"/>
            <a:ext cx="5865000" cy="30672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 fontScale="92500" lnSpcReduction="20000"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2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6075" algn="l" rtl="0">
              <a:spcBef>
                <a:spcPts val="20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Have people started supporting small businesses differently due to covid?</a:t>
            </a:r>
            <a:endParaRPr/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6075" algn="l" rtl="0">
              <a:spcBef>
                <a:spcPts val="20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Does location play a role in this support?</a:t>
            </a:r>
            <a:endParaRPr/>
          </a:p>
        </p:txBody>
      </p:sp>
      <p:sp>
        <p:nvSpPr>
          <p:cNvPr id="161" name="Google Shape;161;g127d5c5fafe_0_90"/>
          <p:cNvSpPr txBox="1">
            <a:spLocks noGrp="1"/>
          </p:cNvSpPr>
          <p:nvPr>
            <p:ph type="body" idx="3"/>
          </p:nvPr>
        </p:nvSpPr>
        <p:spPr>
          <a:xfrm>
            <a:off x="2708275" y="6342063"/>
            <a:ext cx="5768100" cy="2763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Google Shape;162;g127d5c5fafe_0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600" y="2974700"/>
            <a:ext cx="3791400" cy="236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127d5c5fafe_0_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2000" y="4296875"/>
            <a:ext cx="1494199" cy="84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127d5c5fafe_0_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2000" y="2179025"/>
            <a:ext cx="1297999" cy="129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127d5c5fafe_0_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12100" y="53575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7d5c5fafe_0_97"/>
          <p:cNvSpPr txBox="1">
            <a:spLocks noGrp="1"/>
          </p:cNvSpPr>
          <p:nvPr>
            <p:ph type="body" idx="1"/>
          </p:nvPr>
        </p:nvSpPr>
        <p:spPr>
          <a:xfrm>
            <a:off x="1720850" y="2438400"/>
            <a:ext cx="8575500" cy="3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Motivation</a:t>
            </a:r>
            <a:endParaRPr sz="2000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 b="1"/>
              <a:t>Where do we get the Data?</a:t>
            </a:r>
            <a:endParaRPr sz="2000" b="1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Data Cleaning and Transformation</a:t>
            </a:r>
            <a:endParaRPr sz="2000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Technical Challenges</a:t>
            </a:r>
            <a:endParaRPr sz="2000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Sentiment Analysis</a:t>
            </a:r>
            <a:endParaRPr sz="2000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Exploratory Data Analysis</a:t>
            </a:r>
            <a:endParaRPr sz="2000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Results</a:t>
            </a:r>
            <a:endParaRPr sz="2000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Conclusion</a:t>
            </a:r>
            <a:endParaRPr sz="2000"/>
          </a:p>
          <a:p>
            <a:pPr marL="457200" lvl="0" indent="-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Next Steps</a:t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27d5c5fafe_0_44"/>
          <p:cNvSpPr txBox="1">
            <a:spLocks noGrp="1"/>
          </p:cNvSpPr>
          <p:nvPr>
            <p:ph type="body" idx="1"/>
          </p:nvPr>
        </p:nvSpPr>
        <p:spPr>
          <a:xfrm>
            <a:off x="1720850" y="2438400"/>
            <a:ext cx="8575500" cy="28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/>
              <a:t>Where do we get the Data?</a:t>
            </a:r>
            <a:endParaRPr sz="2800" b="1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Twitter &amp; API Pull</a:t>
            </a:r>
            <a:endParaRPr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Keywords and Hashtag selections</a:t>
            </a:r>
            <a:endParaRPr/>
          </a:p>
        </p:txBody>
      </p:sp>
      <p:pic>
        <p:nvPicPr>
          <p:cNvPr id="176" name="Google Shape;176;g127d5c5fafe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4250" y="975246"/>
            <a:ext cx="1192102" cy="1192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27d5c5fafe_0_108"/>
          <p:cNvSpPr txBox="1">
            <a:spLocks noGrp="1"/>
          </p:cNvSpPr>
          <p:nvPr>
            <p:ph type="body" idx="1"/>
          </p:nvPr>
        </p:nvSpPr>
        <p:spPr>
          <a:xfrm>
            <a:off x="2384425" y="1157300"/>
            <a:ext cx="7752000" cy="6462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Twitter &amp; API Pull</a:t>
            </a:r>
            <a:endParaRPr/>
          </a:p>
        </p:txBody>
      </p:sp>
      <p:sp>
        <p:nvSpPr>
          <p:cNvPr id="182" name="Google Shape;182;g127d5c5fafe_0_108"/>
          <p:cNvSpPr txBox="1">
            <a:spLocks noGrp="1"/>
          </p:cNvSpPr>
          <p:nvPr>
            <p:ph type="sldNum" idx="12"/>
          </p:nvPr>
        </p:nvSpPr>
        <p:spPr>
          <a:xfrm>
            <a:off x="2335568" y="6328495"/>
            <a:ext cx="350400" cy="3387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83" name="Google Shape;183;g127d5c5fafe_0_108"/>
          <p:cNvSpPr txBox="1">
            <a:spLocks noGrp="1"/>
          </p:cNvSpPr>
          <p:nvPr>
            <p:ph type="body" idx="2"/>
          </p:nvPr>
        </p:nvSpPr>
        <p:spPr>
          <a:xfrm>
            <a:off x="2393950" y="2535250"/>
            <a:ext cx="9156300" cy="30672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We have pulled 10k original and unique tweets</a:t>
            </a:r>
            <a:endParaRPr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Immediate future work : scale results to a million tweets</a:t>
            </a:r>
            <a:endParaRPr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We used the tweepy to pull tweets</a:t>
            </a:r>
            <a:endParaRPr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Use of Twitter Research API Access </a:t>
            </a:r>
            <a:endParaRPr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No retweets were pulled from Twitter so as to have unique tweets</a:t>
            </a:r>
            <a:endParaRPr/>
          </a:p>
        </p:txBody>
      </p:sp>
      <p:sp>
        <p:nvSpPr>
          <p:cNvPr id="184" name="Google Shape;184;g127d5c5fafe_0_108"/>
          <p:cNvSpPr txBox="1">
            <a:spLocks noGrp="1"/>
          </p:cNvSpPr>
          <p:nvPr>
            <p:ph type="body" idx="3"/>
          </p:nvPr>
        </p:nvSpPr>
        <p:spPr>
          <a:xfrm>
            <a:off x="2708275" y="6342063"/>
            <a:ext cx="5768100" cy="2763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MU">
      <a:dk1>
        <a:srgbClr val="404040"/>
      </a:dk1>
      <a:lt1>
        <a:srgbClr val="FFFFFF"/>
      </a:lt1>
      <a:dk2>
        <a:srgbClr val="898989"/>
      </a:dk2>
      <a:lt2>
        <a:srgbClr val="BABABA"/>
      </a:lt2>
      <a:accent1>
        <a:srgbClr val="BB0000"/>
      </a:accent1>
      <a:accent2>
        <a:srgbClr val="404040"/>
      </a:accent2>
      <a:accent3>
        <a:srgbClr val="BABABA"/>
      </a:accent3>
      <a:accent4>
        <a:srgbClr val="00337F"/>
      </a:accent4>
      <a:accent5>
        <a:srgbClr val="AA6600"/>
      </a:accent5>
      <a:accent6>
        <a:srgbClr val="006677"/>
      </a:accent6>
      <a:hlink>
        <a:srgbClr val="00337F"/>
      </a:hlink>
      <a:folHlink>
        <a:srgbClr val="AA66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1159</Words>
  <Application>Microsoft Office PowerPoint</Application>
  <PresentationFormat>Widescreen</PresentationFormat>
  <Paragraphs>229</Paragraphs>
  <Slides>44</Slides>
  <Notes>44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Open Sans ExtraBold</vt:lpstr>
      <vt:lpstr>Open Sans</vt:lpstr>
      <vt:lpstr>Open Sans Light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Davidson Siga</dc:creator>
  <cp:lastModifiedBy>Davidson Siga</cp:lastModifiedBy>
  <cp:revision>1</cp:revision>
  <dcterms:created xsi:type="dcterms:W3CDTF">2022-04-21T21:20:04Z</dcterms:created>
  <dcterms:modified xsi:type="dcterms:W3CDTF">2022-07-17T18:27:28Z</dcterms:modified>
</cp:coreProperties>
</file>